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78" r:id="rId4"/>
    <p:sldId id="258" r:id="rId5"/>
    <p:sldId id="279" r:id="rId6"/>
    <p:sldId id="267" r:id="rId7"/>
    <p:sldId id="268" r:id="rId8"/>
    <p:sldId id="280" r:id="rId9"/>
    <p:sldId id="281" r:id="rId10"/>
    <p:sldId id="269" r:id="rId11"/>
    <p:sldId id="270" r:id="rId12"/>
    <p:sldId id="271" r:id="rId13"/>
    <p:sldId id="277" r:id="rId14"/>
    <p:sldId id="282" r:id="rId15"/>
    <p:sldId id="272" r:id="rId16"/>
    <p:sldId id="273" r:id="rId17"/>
    <p:sldId id="259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652CA3-E8DD-F97E-6632-B43F29FE2F7D}" v="1410" dt="2019-04-11T21:18:49.606"/>
    <p1510:client id="{123B4F50-F953-15BF-80AF-FBEF2FB77655}" v="57" dt="2019-04-11T19:23:43.749"/>
    <p1510:client id="{46411B3E-39E9-53A5-7FDC-20A811782440}" v="30" dt="2019-04-11T21:16:01.6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4"/>
    <p:restoredTop sz="94679"/>
  </p:normalViewPr>
  <p:slideViewPr>
    <p:cSldViewPr snapToGrid="0" snapToObjects="1">
      <p:cViewPr>
        <p:scale>
          <a:sx n="127" d="100"/>
          <a:sy n="127" d="100"/>
        </p:scale>
        <p:origin x="-1164" y="-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CA14E12-57D1-452A-8086-AF5EEB765773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159DA604-50F6-4514-88F2-B07FBB5DB3AB}">
      <dgm:prSet phldrT="[Text]"/>
      <dgm:spPr/>
      <dgm:t>
        <a:bodyPr/>
        <a:lstStyle/>
        <a:p>
          <a:r>
            <a:rPr lang="en-US" dirty="0">
              <a:cs typeface="Calibri Light"/>
            </a:rPr>
            <a:t>Log</a:t>
          </a:r>
        </a:p>
      </dgm:t>
    </dgm:pt>
    <dgm:pt modelId="{0F3CCF5E-91DA-4CE4-A16D-6E0356B9EB93}" type="parTrans" cxnId="{8BADF437-909F-4329-8F2A-7BB1738A227D}">
      <dgm:prSet/>
      <dgm:spPr/>
    </dgm:pt>
    <dgm:pt modelId="{56600388-B1B0-489A-8930-A42830145BA7}" type="sibTrans" cxnId="{8BADF437-909F-4329-8F2A-7BB1738A227D}">
      <dgm:prSet/>
      <dgm:spPr/>
    </dgm:pt>
    <dgm:pt modelId="{2AF66E1F-BD61-45FB-8C04-918FE510AAB8}" type="pres">
      <dgm:prSet presAssocID="{CCA14E12-57D1-452A-8086-AF5EEB765773}" presName="CompostProcess" presStyleCnt="0">
        <dgm:presLayoutVars>
          <dgm:dir/>
          <dgm:resizeHandles val="exact"/>
        </dgm:presLayoutVars>
      </dgm:prSet>
      <dgm:spPr/>
    </dgm:pt>
    <dgm:pt modelId="{A71A051C-DD4E-471B-8C2D-687A4DC83DEC}" type="pres">
      <dgm:prSet presAssocID="{CCA14E12-57D1-452A-8086-AF5EEB765773}" presName="arrow" presStyleLbl="bgShp" presStyleIdx="0" presStyleCnt="1"/>
      <dgm:spPr/>
    </dgm:pt>
    <dgm:pt modelId="{13F258C5-9C0F-4476-884D-E5E9E9D8A847}" type="pres">
      <dgm:prSet presAssocID="{CCA14E12-57D1-452A-8086-AF5EEB765773}" presName="linearProcess" presStyleCnt="0"/>
      <dgm:spPr/>
    </dgm:pt>
    <dgm:pt modelId="{B1259E6D-EA9B-4A1D-AE23-3A36B5D7813F}" type="pres">
      <dgm:prSet presAssocID="{159DA604-50F6-4514-88F2-B07FBB5DB3AB}" presName="text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FF1FE88-B1F3-4ABB-BCCE-647B8DD0532C}" type="presOf" srcId="{159DA604-50F6-4514-88F2-B07FBB5DB3AB}" destId="{B1259E6D-EA9B-4A1D-AE23-3A36B5D7813F}" srcOrd="0" destOrd="0" presId="urn:microsoft.com/office/officeart/2005/8/layout/hProcess9"/>
    <dgm:cxn modelId="{8BADF437-909F-4329-8F2A-7BB1738A227D}" srcId="{CCA14E12-57D1-452A-8086-AF5EEB765773}" destId="{159DA604-50F6-4514-88F2-B07FBB5DB3AB}" srcOrd="0" destOrd="0" parTransId="{0F3CCF5E-91DA-4CE4-A16D-6E0356B9EB93}" sibTransId="{56600388-B1B0-489A-8930-A42830145BA7}"/>
    <dgm:cxn modelId="{5EEDEE3D-76B1-4B20-9F1D-A846D4094339}" type="presOf" srcId="{CCA14E12-57D1-452A-8086-AF5EEB765773}" destId="{2AF66E1F-BD61-45FB-8C04-918FE510AAB8}" srcOrd="0" destOrd="0" presId="urn:microsoft.com/office/officeart/2005/8/layout/hProcess9"/>
    <dgm:cxn modelId="{294321DA-BC45-422D-A477-261E27CF8477}" type="presParOf" srcId="{2AF66E1F-BD61-45FB-8C04-918FE510AAB8}" destId="{A71A051C-DD4E-471B-8C2D-687A4DC83DEC}" srcOrd="0" destOrd="0" presId="urn:microsoft.com/office/officeart/2005/8/layout/hProcess9"/>
    <dgm:cxn modelId="{E92E078B-B613-4D32-923B-67073CF3DD4D}" type="presParOf" srcId="{2AF66E1F-BD61-45FB-8C04-918FE510AAB8}" destId="{13F258C5-9C0F-4476-884D-E5E9E9D8A847}" srcOrd="1" destOrd="0" presId="urn:microsoft.com/office/officeart/2005/8/layout/hProcess9"/>
    <dgm:cxn modelId="{E758C08D-0D31-46C3-AC39-9EAC545F2160}" type="presParOf" srcId="{13F258C5-9C0F-4476-884D-E5E9E9D8A847}" destId="{B1259E6D-EA9B-4A1D-AE23-3A36B5D7813F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22015B-CB4F-4722-BEDD-3DBBDC0F0CF0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E85A091F-0E9C-4E6F-89C1-BDF9FBC881B6}">
      <dgm:prSet phldrT="[Text]"/>
      <dgm:spPr/>
      <dgm:t>
        <a:bodyPr/>
        <a:lstStyle/>
        <a:p>
          <a:r>
            <a:rPr lang="en-US" dirty="0">
              <a:cs typeface="Calibri Light"/>
            </a:rPr>
            <a:t>Binary Response</a:t>
          </a:r>
        </a:p>
      </dgm:t>
    </dgm:pt>
    <dgm:pt modelId="{03D49B7D-E917-467E-9767-4766EBEE1DED}" type="parTrans" cxnId="{D3BDA7D3-D720-4F5A-9B23-FE3E2952C29B}">
      <dgm:prSet/>
      <dgm:spPr/>
    </dgm:pt>
    <dgm:pt modelId="{CA5C385F-D1A9-4F30-928F-8D8D2C7F8E53}" type="sibTrans" cxnId="{D3BDA7D3-D720-4F5A-9B23-FE3E2952C29B}">
      <dgm:prSet/>
      <dgm:spPr/>
    </dgm:pt>
    <dgm:pt modelId="{FD070330-216C-4BDD-8B4F-95E162421AAC}">
      <dgm:prSet phldrT="[Text]"/>
      <dgm:spPr/>
      <dgm:t>
        <a:bodyPr/>
        <a:lstStyle/>
        <a:p>
          <a:r>
            <a:rPr lang="en-US" dirty="0">
              <a:cs typeface="Calibri Light"/>
            </a:rPr>
            <a:t>Transform using logit link</a:t>
          </a:r>
        </a:p>
      </dgm:t>
    </dgm:pt>
    <dgm:pt modelId="{D8598FA2-3AB1-45E5-A0FD-E0D862F4F05F}" type="parTrans" cxnId="{5C0066B4-1BB7-466A-B91D-CF59576860D3}">
      <dgm:prSet/>
      <dgm:spPr/>
    </dgm:pt>
    <dgm:pt modelId="{E3DF309A-0A29-43F8-883C-364156FC07C4}" type="sibTrans" cxnId="{5C0066B4-1BB7-466A-B91D-CF59576860D3}">
      <dgm:prSet/>
      <dgm:spPr/>
    </dgm:pt>
    <dgm:pt modelId="{738C9163-74D0-422C-A5C4-A70310A96093}" type="pres">
      <dgm:prSet presAssocID="{BB22015B-CB4F-4722-BEDD-3DBBDC0F0CF0}" presName="Name0" presStyleCnt="0">
        <dgm:presLayoutVars>
          <dgm:dir/>
          <dgm:resizeHandles val="exact"/>
        </dgm:presLayoutVars>
      </dgm:prSet>
      <dgm:spPr/>
    </dgm:pt>
    <dgm:pt modelId="{277B733D-3EBC-4A2B-AC7D-CBC9A6FD77BD}" type="pres">
      <dgm:prSet presAssocID="{E85A091F-0E9C-4E6F-89C1-BDF9FBC881B6}" presName="parTxOnly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F5FDFF-2E76-465F-9F5B-E7C51073F5CD}" type="pres">
      <dgm:prSet presAssocID="{CA5C385F-D1A9-4F30-928F-8D8D2C7F8E53}" presName="parSpace" presStyleCnt="0"/>
      <dgm:spPr/>
    </dgm:pt>
    <dgm:pt modelId="{B9FA30FE-C81E-445E-BF89-FD097A02D7BC}" type="pres">
      <dgm:prSet presAssocID="{FD070330-216C-4BDD-8B4F-95E162421AAC}" presName="parTxOnly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8E1E1D5-DBDB-470F-900F-483A9A722C00}" type="presOf" srcId="{E85A091F-0E9C-4E6F-89C1-BDF9FBC881B6}" destId="{277B733D-3EBC-4A2B-AC7D-CBC9A6FD77BD}" srcOrd="0" destOrd="0" presId="urn:microsoft.com/office/officeart/2005/8/layout/hChevron3"/>
    <dgm:cxn modelId="{4933CB6A-299F-4A09-8C1B-76C58EC89885}" type="presOf" srcId="{BB22015B-CB4F-4722-BEDD-3DBBDC0F0CF0}" destId="{738C9163-74D0-422C-A5C4-A70310A96093}" srcOrd="0" destOrd="0" presId="urn:microsoft.com/office/officeart/2005/8/layout/hChevron3"/>
    <dgm:cxn modelId="{5C0066B4-1BB7-466A-B91D-CF59576860D3}" srcId="{BB22015B-CB4F-4722-BEDD-3DBBDC0F0CF0}" destId="{FD070330-216C-4BDD-8B4F-95E162421AAC}" srcOrd="1" destOrd="0" parTransId="{D8598FA2-3AB1-45E5-A0FD-E0D862F4F05F}" sibTransId="{E3DF309A-0A29-43F8-883C-364156FC07C4}"/>
    <dgm:cxn modelId="{8907CFF1-4CE2-4D56-A713-DB89C6EF9273}" type="presOf" srcId="{FD070330-216C-4BDD-8B4F-95E162421AAC}" destId="{B9FA30FE-C81E-445E-BF89-FD097A02D7BC}" srcOrd="0" destOrd="0" presId="urn:microsoft.com/office/officeart/2005/8/layout/hChevron3"/>
    <dgm:cxn modelId="{D3BDA7D3-D720-4F5A-9B23-FE3E2952C29B}" srcId="{BB22015B-CB4F-4722-BEDD-3DBBDC0F0CF0}" destId="{E85A091F-0E9C-4E6F-89C1-BDF9FBC881B6}" srcOrd="0" destOrd="0" parTransId="{03D49B7D-E917-467E-9767-4766EBEE1DED}" sibTransId="{CA5C385F-D1A9-4F30-928F-8D8D2C7F8E53}"/>
    <dgm:cxn modelId="{F8935DC7-218E-4FB3-AFD3-FBA8A1F1AB95}" type="presParOf" srcId="{738C9163-74D0-422C-A5C4-A70310A96093}" destId="{277B733D-3EBC-4A2B-AC7D-CBC9A6FD77BD}" srcOrd="0" destOrd="0" presId="urn:microsoft.com/office/officeart/2005/8/layout/hChevron3"/>
    <dgm:cxn modelId="{1E1C14AC-3BF4-4E01-8638-0A0F1A24FDD6}" type="presParOf" srcId="{738C9163-74D0-422C-A5C4-A70310A96093}" destId="{AFF5FDFF-2E76-465F-9F5B-E7C51073F5CD}" srcOrd="1" destOrd="0" presId="urn:microsoft.com/office/officeart/2005/8/layout/hChevron3"/>
    <dgm:cxn modelId="{8191572F-60E5-4E66-B7C4-C16179B05F1C}" type="presParOf" srcId="{738C9163-74D0-422C-A5C4-A70310A96093}" destId="{B9FA30FE-C81E-445E-BF89-FD097A02D7BC}" srcOrd="2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A27159E-3F06-42E4-8515-C4D2FE1B76E5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980A1B-58E1-4901-9592-8120817DD438}">
      <dgm:prSet phldrT="[Text]"/>
      <dgm:spPr/>
      <dgm:t>
        <a:bodyPr/>
        <a:lstStyle/>
        <a:p>
          <a:r>
            <a:rPr lang="en-US">
              <a:cs typeface="Calibri Light"/>
            </a:rPr>
            <a:t>30 x Explanatory variables</a:t>
          </a:r>
        </a:p>
      </dgm:t>
    </dgm:pt>
    <dgm:pt modelId="{A50A912E-A40C-446D-8BAF-5D6BB7402F82}" type="parTrans" cxnId="{3F9D47DE-1E64-4BEC-A50A-A0BA7F0DA301}">
      <dgm:prSet/>
      <dgm:spPr/>
      <dgm:t>
        <a:bodyPr/>
        <a:lstStyle/>
        <a:p>
          <a:endParaRPr lang="en-US"/>
        </a:p>
      </dgm:t>
    </dgm:pt>
    <dgm:pt modelId="{0953CE51-67D3-4A7D-A012-5743ABAA58A8}" type="sibTrans" cxnId="{3F9D47DE-1E64-4BEC-A50A-A0BA7F0DA301}">
      <dgm:prSet/>
      <dgm:spPr/>
      <dgm:t>
        <a:bodyPr/>
        <a:lstStyle/>
        <a:p>
          <a:endParaRPr lang="en-US"/>
        </a:p>
      </dgm:t>
    </dgm:pt>
    <dgm:pt modelId="{6A557216-FB47-4283-95C8-7673368D1B6E}">
      <dgm:prSet phldrT="[Text]"/>
      <dgm:spPr/>
      <dgm:t>
        <a:bodyPr/>
        <a:lstStyle/>
        <a:p>
          <a:r>
            <a:rPr lang="en-US">
              <a:cs typeface="Calibri Light"/>
            </a:rPr>
            <a:t>6 x Variates</a:t>
          </a:r>
        </a:p>
      </dgm:t>
    </dgm:pt>
    <dgm:pt modelId="{30D01056-B3EF-436C-A22F-A7DCB42BC518}" type="parTrans" cxnId="{AE17FD30-33E5-4B2E-80BB-A0E076679C54}">
      <dgm:prSet/>
      <dgm:spPr/>
      <dgm:t>
        <a:bodyPr/>
        <a:lstStyle/>
        <a:p>
          <a:endParaRPr lang="en-US"/>
        </a:p>
      </dgm:t>
    </dgm:pt>
    <dgm:pt modelId="{B3DC466D-79D3-43D5-BA51-086E5ADA6292}" type="sibTrans" cxnId="{AE17FD30-33E5-4B2E-80BB-A0E076679C54}">
      <dgm:prSet/>
      <dgm:spPr/>
      <dgm:t>
        <a:bodyPr/>
        <a:lstStyle/>
        <a:p>
          <a:endParaRPr lang="en-US"/>
        </a:p>
      </dgm:t>
    </dgm:pt>
    <dgm:pt modelId="{6C03254E-BCEE-4D99-BD64-5B081EE71CDC}" type="pres">
      <dgm:prSet presAssocID="{DA27159E-3F06-42E4-8515-C4D2FE1B76E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828BD9F-028D-44A8-8955-D5B00FDE65FC}" type="pres">
      <dgm:prSet presAssocID="{35980A1B-58E1-4901-9592-8120817DD438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38A478-843E-45F4-9718-AA98495A25C7}" type="pres">
      <dgm:prSet presAssocID="{0953CE51-67D3-4A7D-A012-5743ABAA58A8}" presName="sibTrans" presStyleLbl="sibTrans2D1" presStyleIdx="0" presStyleCnt="1"/>
      <dgm:spPr/>
      <dgm:t>
        <a:bodyPr/>
        <a:lstStyle/>
        <a:p>
          <a:endParaRPr lang="en-US"/>
        </a:p>
      </dgm:t>
    </dgm:pt>
    <dgm:pt modelId="{E9772395-4EB7-452D-9548-6644319EAA47}" type="pres">
      <dgm:prSet presAssocID="{0953CE51-67D3-4A7D-A012-5743ABAA58A8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603DFD03-C64F-493E-89CF-4C68DDA8A4F3}" type="pres">
      <dgm:prSet presAssocID="{6A557216-FB47-4283-95C8-7673368D1B6E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2172AD5-E818-419B-BA71-7683A100D2EE}" type="presOf" srcId="{6A557216-FB47-4283-95C8-7673368D1B6E}" destId="{603DFD03-C64F-493E-89CF-4C68DDA8A4F3}" srcOrd="0" destOrd="0" presId="urn:microsoft.com/office/officeart/2005/8/layout/process5"/>
    <dgm:cxn modelId="{3F9D47DE-1E64-4BEC-A50A-A0BA7F0DA301}" srcId="{DA27159E-3F06-42E4-8515-C4D2FE1B76E5}" destId="{35980A1B-58E1-4901-9592-8120817DD438}" srcOrd="0" destOrd="0" parTransId="{A50A912E-A40C-446D-8BAF-5D6BB7402F82}" sibTransId="{0953CE51-67D3-4A7D-A012-5743ABAA58A8}"/>
    <dgm:cxn modelId="{0EBF7F2C-A186-45E8-98BA-A070E846F7D8}" type="presOf" srcId="{35980A1B-58E1-4901-9592-8120817DD438}" destId="{6828BD9F-028D-44A8-8955-D5B00FDE65FC}" srcOrd="0" destOrd="0" presId="urn:microsoft.com/office/officeart/2005/8/layout/process5"/>
    <dgm:cxn modelId="{7E54366D-AF9E-44ED-8D20-1EAABDE20CEC}" type="presOf" srcId="{0953CE51-67D3-4A7D-A012-5743ABAA58A8}" destId="{E9772395-4EB7-452D-9548-6644319EAA47}" srcOrd="1" destOrd="0" presId="urn:microsoft.com/office/officeart/2005/8/layout/process5"/>
    <dgm:cxn modelId="{BC236301-9C7E-48E1-A7FA-A9283E05867B}" type="presOf" srcId="{DA27159E-3F06-42E4-8515-C4D2FE1B76E5}" destId="{6C03254E-BCEE-4D99-BD64-5B081EE71CDC}" srcOrd="0" destOrd="0" presId="urn:microsoft.com/office/officeart/2005/8/layout/process5"/>
    <dgm:cxn modelId="{63CAE20C-C555-4FA0-9E99-9DF888BC5B49}" type="presOf" srcId="{0953CE51-67D3-4A7D-A012-5743ABAA58A8}" destId="{6538A478-843E-45F4-9718-AA98495A25C7}" srcOrd="0" destOrd="0" presId="urn:microsoft.com/office/officeart/2005/8/layout/process5"/>
    <dgm:cxn modelId="{AE17FD30-33E5-4B2E-80BB-A0E076679C54}" srcId="{DA27159E-3F06-42E4-8515-C4D2FE1B76E5}" destId="{6A557216-FB47-4283-95C8-7673368D1B6E}" srcOrd="1" destOrd="0" parTransId="{30D01056-B3EF-436C-A22F-A7DCB42BC518}" sibTransId="{B3DC466D-79D3-43D5-BA51-086E5ADA6292}"/>
    <dgm:cxn modelId="{586A5C06-E2DC-43B8-87EA-89C29B79A25F}" type="presParOf" srcId="{6C03254E-BCEE-4D99-BD64-5B081EE71CDC}" destId="{6828BD9F-028D-44A8-8955-D5B00FDE65FC}" srcOrd="0" destOrd="0" presId="urn:microsoft.com/office/officeart/2005/8/layout/process5"/>
    <dgm:cxn modelId="{FE96B15D-2E1E-4EED-91F3-13BDE5322805}" type="presParOf" srcId="{6C03254E-BCEE-4D99-BD64-5B081EE71CDC}" destId="{6538A478-843E-45F4-9718-AA98495A25C7}" srcOrd="1" destOrd="0" presId="urn:microsoft.com/office/officeart/2005/8/layout/process5"/>
    <dgm:cxn modelId="{D2D4D4F3-EE9F-49CF-B695-A93CA4CE7573}" type="presParOf" srcId="{6538A478-843E-45F4-9718-AA98495A25C7}" destId="{E9772395-4EB7-452D-9548-6644319EAA47}" srcOrd="0" destOrd="0" presId="urn:microsoft.com/office/officeart/2005/8/layout/process5"/>
    <dgm:cxn modelId="{5CCAA449-F876-4775-B55E-3111F0099791}" type="presParOf" srcId="{6C03254E-BCEE-4D99-BD64-5B081EE71CDC}" destId="{603DFD03-C64F-493E-89CF-4C68DDA8A4F3}" srcOrd="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B1BF68E-6AB3-46BA-9855-B37F02877170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3BE4AE-1070-46D7-B162-38E4465BF77A}">
      <dgm:prSet phldrT="[Text]"/>
      <dgm:spPr/>
      <dgm:t>
        <a:bodyPr/>
        <a:lstStyle/>
        <a:p>
          <a:r>
            <a:rPr lang="en-US">
              <a:cs typeface="Calibri Light"/>
            </a:rPr>
            <a:t>Big Picture</a:t>
          </a:r>
          <a:endParaRPr lang="en-US" sz="3000">
            <a:solidFill>
              <a:srgbClr val="010000"/>
            </a:solidFill>
            <a:latin typeface="Calibri Light"/>
            <a:cs typeface="Calibri Light"/>
          </a:endParaRPr>
        </a:p>
      </dgm:t>
    </dgm:pt>
    <dgm:pt modelId="{C356AB05-1AA1-46BC-8E48-48EF24946480}" type="parTrans" cxnId="{E3066DC9-121B-465B-9DBC-72B70FBAC227}">
      <dgm:prSet/>
      <dgm:spPr/>
      <dgm:t>
        <a:bodyPr/>
        <a:lstStyle/>
        <a:p>
          <a:endParaRPr lang="en-US"/>
        </a:p>
      </dgm:t>
    </dgm:pt>
    <dgm:pt modelId="{7A8D0EDE-90B4-4829-85AC-94E576C2D4E0}" type="sibTrans" cxnId="{E3066DC9-121B-465B-9DBC-72B70FBAC227}">
      <dgm:prSet/>
      <dgm:spPr/>
      <dgm:t>
        <a:bodyPr/>
        <a:lstStyle/>
        <a:p>
          <a:endParaRPr lang="en-US"/>
        </a:p>
      </dgm:t>
    </dgm:pt>
    <dgm:pt modelId="{CB7E1E23-1682-46E8-9C0A-4CC1EB027F6E}">
      <dgm:prSet phldrT="[Text]"/>
      <dgm:spPr/>
      <dgm:t>
        <a:bodyPr/>
        <a:lstStyle/>
        <a:p>
          <a:r>
            <a:rPr lang="en-US">
              <a:cs typeface="Calibri Light"/>
            </a:rPr>
            <a:t>Diagram is a sum of </a:t>
          </a:r>
          <a:r>
            <a:rPr lang="en-US" err="1">
              <a:cs typeface="Calibri Light"/>
            </a:rPr>
            <a:t>prin</a:t>
          </a:r>
          <a:r>
            <a:rPr lang="en-US">
              <a:cs typeface="Calibri Light"/>
            </a:rPr>
            <a:t> </a:t>
          </a:r>
        </a:p>
      </dgm:t>
    </dgm:pt>
    <dgm:pt modelId="{7804A90B-7C87-4937-80B7-800DBD30DA54}" type="parTrans" cxnId="{75860DAA-F167-42CE-8349-4FEC5783A114}">
      <dgm:prSet/>
      <dgm:spPr/>
      <dgm:t>
        <a:bodyPr/>
        <a:lstStyle/>
        <a:p>
          <a:endParaRPr lang="en-US"/>
        </a:p>
      </dgm:t>
    </dgm:pt>
    <dgm:pt modelId="{4168B40C-5A77-44F6-B374-A083B1A495D8}" type="sibTrans" cxnId="{75860DAA-F167-42CE-8349-4FEC5783A114}">
      <dgm:prSet/>
      <dgm:spPr/>
      <dgm:t>
        <a:bodyPr/>
        <a:lstStyle/>
        <a:p>
          <a:endParaRPr lang="en-US"/>
        </a:p>
      </dgm:t>
    </dgm:pt>
    <dgm:pt modelId="{4CA37759-2AA1-4221-8262-6BC2EA3D886D}">
      <dgm:prSet phldrT="[Text]"/>
      <dgm:spPr/>
      <dgm:t>
        <a:bodyPr/>
        <a:lstStyle/>
        <a:p>
          <a:r>
            <a:rPr lang="en-US" sz="2600">
              <a:cs typeface="Calibri Light"/>
            </a:rPr>
            <a:t>Broken down by explanatory variables</a:t>
          </a:r>
        </a:p>
      </dgm:t>
    </dgm:pt>
    <dgm:pt modelId="{99582CFF-3430-4BE6-885F-30018508EA71}" type="parTrans" cxnId="{3580EF4E-A76A-4165-938E-F41A5DF6906F}">
      <dgm:prSet/>
      <dgm:spPr/>
      <dgm:t>
        <a:bodyPr/>
        <a:lstStyle/>
        <a:p>
          <a:endParaRPr lang="en-US"/>
        </a:p>
      </dgm:t>
    </dgm:pt>
    <dgm:pt modelId="{7E7267ED-BB38-41B4-9026-68A0B467C77C}" type="sibTrans" cxnId="{3580EF4E-A76A-4165-938E-F41A5DF6906F}">
      <dgm:prSet/>
      <dgm:spPr/>
      <dgm:t>
        <a:bodyPr/>
        <a:lstStyle/>
        <a:p>
          <a:endParaRPr lang="en-US"/>
        </a:p>
      </dgm:t>
    </dgm:pt>
    <dgm:pt modelId="{3C281413-5673-4FED-9665-20ABCDF67537}" type="pres">
      <dgm:prSet presAssocID="{4B1BF68E-6AB3-46BA-9855-B37F0287717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57FE37A-AD83-457B-8211-AD54BC40D9BE}" type="pres">
      <dgm:prSet presAssocID="{6E3BE4AE-1070-46D7-B162-38E4465BF77A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1706F2-B13C-422B-9A27-E58FC80398D0}" type="pres">
      <dgm:prSet presAssocID="{7A8D0EDE-90B4-4829-85AC-94E576C2D4E0}" presName="sibTrans" presStyleCnt="0"/>
      <dgm:spPr/>
    </dgm:pt>
    <dgm:pt modelId="{1BD80345-A7B1-47F2-9622-5B5E88652B74}" type="pres">
      <dgm:prSet presAssocID="{CB7E1E23-1682-46E8-9C0A-4CC1EB027F6E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3D74F2B-B372-49FA-A348-88FBE9150A09}" type="presOf" srcId="{4CA37759-2AA1-4221-8262-6BC2EA3D886D}" destId="{1BD80345-A7B1-47F2-9622-5B5E88652B74}" srcOrd="0" destOrd="1" presId="urn:microsoft.com/office/officeart/2005/8/layout/default"/>
    <dgm:cxn modelId="{94CEDAAB-5FA2-405E-BF88-748DE1FD5A59}" type="presOf" srcId="{4B1BF68E-6AB3-46BA-9855-B37F02877170}" destId="{3C281413-5673-4FED-9665-20ABCDF67537}" srcOrd="0" destOrd="0" presId="urn:microsoft.com/office/officeart/2005/8/layout/default"/>
    <dgm:cxn modelId="{E3066DC9-121B-465B-9DBC-72B70FBAC227}" srcId="{4B1BF68E-6AB3-46BA-9855-B37F02877170}" destId="{6E3BE4AE-1070-46D7-B162-38E4465BF77A}" srcOrd="0" destOrd="0" parTransId="{C356AB05-1AA1-46BC-8E48-48EF24946480}" sibTransId="{7A8D0EDE-90B4-4829-85AC-94E576C2D4E0}"/>
    <dgm:cxn modelId="{9F92EA9C-2435-4D06-9CA8-85A518C8C854}" type="presOf" srcId="{CB7E1E23-1682-46E8-9C0A-4CC1EB027F6E}" destId="{1BD80345-A7B1-47F2-9622-5B5E88652B74}" srcOrd="0" destOrd="0" presId="urn:microsoft.com/office/officeart/2005/8/layout/default"/>
    <dgm:cxn modelId="{75860DAA-F167-42CE-8349-4FEC5783A114}" srcId="{4B1BF68E-6AB3-46BA-9855-B37F02877170}" destId="{CB7E1E23-1682-46E8-9C0A-4CC1EB027F6E}" srcOrd="1" destOrd="0" parTransId="{7804A90B-7C87-4937-80B7-800DBD30DA54}" sibTransId="{4168B40C-5A77-44F6-B374-A083B1A495D8}"/>
    <dgm:cxn modelId="{64D12AC9-B499-41E4-882C-A036B790498B}" type="presOf" srcId="{6E3BE4AE-1070-46D7-B162-38E4465BF77A}" destId="{F57FE37A-AD83-457B-8211-AD54BC40D9BE}" srcOrd="0" destOrd="0" presId="urn:microsoft.com/office/officeart/2005/8/layout/default"/>
    <dgm:cxn modelId="{3580EF4E-A76A-4165-938E-F41A5DF6906F}" srcId="{CB7E1E23-1682-46E8-9C0A-4CC1EB027F6E}" destId="{4CA37759-2AA1-4221-8262-6BC2EA3D886D}" srcOrd="0" destOrd="0" parTransId="{99582CFF-3430-4BE6-885F-30018508EA71}" sibTransId="{7E7267ED-BB38-41B4-9026-68A0B467C77C}"/>
    <dgm:cxn modelId="{AE5D3298-E1D8-4C7D-A1EA-E7DB4D5409D7}" type="presParOf" srcId="{3C281413-5673-4FED-9665-20ABCDF67537}" destId="{F57FE37A-AD83-457B-8211-AD54BC40D9BE}" srcOrd="0" destOrd="0" presId="urn:microsoft.com/office/officeart/2005/8/layout/default"/>
    <dgm:cxn modelId="{CC78E62C-E1E2-4528-97EA-02508281405D}" type="presParOf" srcId="{3C281413-5673-4FED-9665-20ABCDF67537}" destId="{911706F2-B13C-422B-9A27-E58FC80398D0}" srcOrd="1" destOrd="0" presId="urn:microsoft.com/office/officeart/2005/8/layout/default"/>
    <dgm:cxn modelId="{4A044EAC-8277-4F18-9AEF-C817AFBE8F36}" type="presParOf" srcId="{3C281413-5673-4FED-9665-20ABCDF67537}" destId="{1BD80345-A7B1-47F2-9622-5B5E88652B74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1A051C-DD4E-471B-8C2D-687A4DC83DEC}">
      <dsp:nvSpPr>
        <dsp:cNvPr id="0" name=""/>
        <dsp:cNvSpPr/>
      </dsp:nvSpPr>
      <dsp:spPr>
        <a:xfrm>
          <a:off x="150725" y="0"/>
          <a:ext cx="1708217" cy="1348851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259E6D-EA9B-4A1D-AE23-3A36B5D7813F}">
      <dsp:nvSpPr>
        <dsp:cNvPr id="0" name=""/>
        <dsp:cNvSpPr/>
      </dsp:nvSpPr>
      <dsp:spPr>
        <a:xfrm>
          <a:off x="681403" y="404655"/>
          <a:ext cx="646861" cy="5395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>
              <a:cs typeface="Calibri Light"/>
            </a:rPr>
            <a:t>Log</a:t>
          </a:r>
        </a:p>
      </dsp:txBody>
      <dsp:txXfrm>
        <a:off x="707741" y="430993"/>
        <a:ext cx="594185" cy="4868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7B733D-3EBC-4A2B-AC7D-CBC9A6FD77BD}">
      <dsp:nvSpPr>
        <dsp:cNvPr id="0" name=""/>
        <dsp:cNvSpPr/>
      </dsp:nvSpPr>
      <dsp:spPr>
        <a:xfrm>
          <a:off x="2429" y="769450"/>
          <a:ext cx="1724874" cy="68994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cs typeface="Calibri Light"/>
            </a:rPr>
            <a:t>Binary Response</a:t>
          </a:r>
        </a:p>
      </dsp:txBody>
      <dsp:txXfrm>
        <a:off x="2429" y="769450"/>
        <a:ext cx="1552387" cy="689949"/>
      </dsp:txXfrm>
    </dsp:sp>
    <dsp:sp modelId="{B9FA30FE-C81E-445E-BF89-FD097A02D7BC}">
      <dsp:nvSpPr>
        <dsp:cNvPr id="0" name=""/>
        <dsp:cNvSpPr/>
      </dsp:nvSpPr>
      <dsp:spPr>
        <a:xfrm>
          <a:off x="1382329" y="769450"/>
          <a:ext cx="1724874" cy="6899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cs typeface="Calibri Light"/>
            </a:rPr>
            <a:t>Transform using logit link</a:t>
          </a:r>
        </a:p>
      </dsp:txBody>
      <dsp:txXfrm>
        <a:off x="1727304" y="769450"/>
        <a:ext cx="1034925" cy="6899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28BD9F-028D-44A8-8955-D5B00FDE65FC}">
      <dsp:nvSpPr>
        <dsp:cNvPr id="0" name=""/>
        <dsp:cNvSpPr/>
      </dsp:nvSpPr>
      <dsp:spPr>
        <a:xfrm>
          <a:off x="863651" y="1979"/>
          <a:ext cx="1853179" cy="11119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>
              <a:cs typeface="Calibri Light"/>
            </a:rPr>
            <a:t>30 x Explanatory variables</a:t>
          </a:r>
        </a:p>
      </dsp:txBody>
      <dsp:txXfrm>
        <a:off x="896218" y="34546"/>
        <a:ext cx="1788045" cy="1046773"/>
      </dsp:txXfrm>
    </dsp:sp>
    <dsp:sp modelId="{6538A478-843E-45F4-9718-AA98495A25C7}">
      <dsp:nvSpPr>
        <dsp:cNvPr id="0" name=""/>
        <dsp:cNvSpPr/>
      </dsp:nvSpPr>
      <dsp:spPr>
        <a:xfrm rot="5400000">
          <a:off x="1593804" y="1243609"/>
          <a:ext cx="392873" cy="4595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-5400000">
        <a:off x="1652365" y="1276966"/>
        <a:ext cx="275752" cy="275011"/>
      </dsp:txXfrm>
    </dsp:sp>
    <dsp:sp modelId="{603DFD03-C64F-493E-89CF-4C68DDA8A4F3}">
      <dsp:nvSpPr>
        <dsp:cNvPr id="0" name=""/>
        <dsp:cNvSpPr/>
      </dsp:nvSpPr>
      <dsp:spPr>
        <a:xfrm>
          <a:off x="863651" y="1855158"/>
          <a:ext cx="1853179" cy="11119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>
              <a:cs typeface="Calibri Light"/>
            </a:rPr>
            <a:t>6 x Variates</a:t>
          </a:r>
        </a:p>
      </dsp:txBody>
      <dsp:txXfrm>
        <a:off x="896218" y="1887725"/>
        <a:ext cx="1788045" cy="10467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7FE37A-AD83-457B-8211-AD54BC40D9BE}">
      <dsp:nvSpPr>
        <dsp:cNvPr id="0" name=""/>
        <dsp:cNvSpPr/>
      </dsp:nvSpPr>
      <dsp:spPr>
        <a:xfrm>
          <a:off x="387" y="482526"/>
          <a:ext cx="1512483" cy="9074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>
              <a:cs typeface="Calibri Light"/>
            </a:rPr>
            <a:t>Big Picture</a:t>
          </a:r>
          <a:endParaRPr lang="en-US" sz="1400" kern="1200">
            <a:solidFill>
              <a:srgbClr val="010000"/>
            </a:solidFill>
            <a:latin typeface="Calibri Light"/>
            <a:cs typeface="Calibri Light"/>
          </a:endParaRPr>
        </a:p>
      </dsp:txBody>
      <dsp:txXfrm>
        <a:off x="387" y="482526"/>
        <a:ext cx="1512483" cy="907489"/>
      </dsp:txXfrm>
    </dsp:sp>
    <dsp:sp modelId="{1BD80345-A7B1-47F2-9622-5B5E88652B74}">
      <dsp:nvSpPr>
        <dsp:cNvPr id="0" name=""/>
        <dsp:cNvSpPr/>
      </dsp:nvSpPr>
      <dsp:spPr>
        <a:xfrm>
          <a:off x="1664119" y="482526"/>
          <a:ext cx="1512483" cy="9074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>
              <a:cs typeface="Calibri Light"/>
            </a:rPr>
            <a:t>Diagram is a sum of </a:t>
          </a:r>
          <a:r>
            <a:rPr lang="en-US" sz="1400" kern="1200" err="1">
              <a:cs typeface="Calibri Light"/>
            </a:rPr>
            <a:t>prin</a:t>
          </a:r>
          <a:r>
            <a:rPr lang="en-US" sz="1400" kern="1200">
              <a:cs typeface="Calibri Light"/>
            </a:rPr>
            <a:t> 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100" kern="1200">
              <a:cs typeface="Calibri Light"/>
            </a:rPr>
            <a:t>Broken down by explanatory variables</a:t>
          </a:r>
        </a:p>
      </dsp:txBody>
      <dsp:txXfrm>
        <a:off x="1664119" y="482526"/>
        <a:ext cx="1512483" cy="9074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336F5-A68D-9A4A-83AB-B8CD6FA5C732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A9633A-392A-4347-9D1C-FF5FFE9476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127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A9633A-392A-4347-9D1C-FF5FFE9476B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2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D8AC05B1-2526-7C44-8A74-66C916069F4A}" type="datetime1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C0E5C021-D243-504D-84B8-D45D829E8B6B}" type="datetime1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B6F93F85-28A1-8344-9763-EF19E19F9128}" type="datetime1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2B5E9FB-9AD4-754B-A772-6D3733DD5BAC}" type="datetime1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140DF9E-9222-EE48-A64D-28DE5FAE4784}" type="datetime1">
              <a:rPr lang="en-US" smtClean="0"/>
              <a:t>4/11/2019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A61490FA-57A5-0041-9FDC-ACD83A9AA0E7}" type="datetime1">
              <a:rPr lang="en-US" smtClean="0"/>
              <a:t>4/11/2019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7E8290BC-2F66-E549-BF33-0BE20A5801B5}" type="datetime1">
              <a:rPr lang="en-US" smtClean="0"/>
              <a:t>4/11/2019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3BC728CC-7587-8545-9431-C9A8BB34EC62}" type="datetime1">
              <a:rPr lang="en-US" smtClean="0"/>
              <a:t>4/11/2019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9A66CD15-5422-0542-9CE8-BC312846333A}" type="datetime1">
              <a:rPr lang="en-US" smtClean="0"/>
              <a:t>4/11/2019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5528449"/>
            <a:ext cx="2057400" cy="365125"/>
          </a:xfrm>
          <a:prstGeom prst="rect">
            <a:avLst/>
          </a:prstGeom>
        </p:spPr>
        <p:txBody>
          <a:bodyPr/>
          <a:lstStyle/>
          <a:p>
            <a:fld id="{2A2384D1-AE54-4D4A-B83F-6EAD03BEB987}" type="datetime1">
              <a:rPr lang="en-US" smtClean="0"/>
              <a:t>4/11/2019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2060"/>
                </a:solidFill>
              </a:defRPr>
            </a:lvl1pPr>
          </a:lstStyle>
          <a:p>
            <a:fld id="{38327683-8978-6B4B-9130-4A6A841F054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28650" y="6356350"/>
            <a:ext cx="1892128" cy="4889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+mj-lt"/>
                <a:ea typeface="ＭＳ Ｐゴシック" charset="-128"/>
                <a:cs typeface="+mj-cs"/>
              </a:defRPr>
            </a:lvl1pPr>
            <a:lvl2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2pPr>
            <a:lvl3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3pPr>
            <a:lvl4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4pPr>
            <a:lvl5pPr algn="ctr" defTabSz="2641600" rtl="0" eaLnBrk="0" fontAlgn="base" hangingPunct="0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  <a:ea typeface="ＭＳ Ｐゴシック" charset="-128"/>
              </a:defRPr>
            </a:lvl5pPr>
            <a:lvl6pPr marL="4572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6pPr>
            <a:lvl7pPr marL="9144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7pPr>
            <a:lvl8pPr marL="13716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8pPr>
            <a:lvl9pPr marL="1828800" algn="ctr" defTabSz="2641600" rtl="0" fontAlgn="base">
              <a:spcBef>
                <a:spcPct val="0"/>
              </a:spcBef>
              <a:spcAft>
                <a:spcPct val="0"/>
              </a:spcAft>
              <a:defRPr sz="6000">
                <a:solidFill>
                  <a:schemeClr val="tx2"/>
                </a:solidFill>
                <a:latin typeface="Arial" pitchFamily="-65" charset="0"/>
              </a:defRPr>
            </a:lvl9pPr>
          </a:lstStyle>
          <a:p>
            <a:pPr>
              <a:defRPr/>
            </a:pPr>
            <a:r>
              <a:rPr lang="en-US" sz="1600" b="1" kern="0" dirty="0" err="1">
                <a:solidFill>
                  <a:srgbClr val="0257A1"/>
                </a:solidFill>
              </a:rPr>
              <a:t>DataScience</a:t>
            </a:r>
            <a:r>
              <a:rPr lang="en-US" sz="1600" b="1" kern="0" dirty="0" err="1">
                <a:solidFill>
                  <a:srgbClr val="C00000"/>
                </a:solidFill>
              </a:rPr>
              <a:t>@</a:t>
            </a:r>
            <a:r>
              <a:rPr lang="en-US" sz="1600" b="1" kern="0" dirty="0" err="1">
                <a:solidFill>
                  <a:srgbClr val="0257A1"/>
                </a:solidFill>
              </a:rPr>
              <a:t>SMU</a:t>
            </a:r>
            <a:endParaRPr lang="en-US" sz="1600" b="1" kern="0" dirty="0">
              <a:solidFill>
                <a:srgbClr val="0257A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017093" y="6295132"/>
            <a:ext cx="939114" cy="4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07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 advClick="0" advTm="15000"/>
    </mc:Choice>
    <mc:Fallback xmlns="">
      <p:transition advClick="0" advTm="15000"/>
    </mc:Fallback>
  </mc:AlternateConten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F0000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2060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image" Target="../media/image10.png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6.svg"/><Relationship Id="rId4" Type="http://schemas.openxmlformats.org/officeDocument/2006/relationships/image" Target="../media/image14.png"/><Relationship Id="rId9" Type="http://schemas.openxmlformats.org/officeDocument/2006/relationships/image" Target="../media/image2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759" y="3752849"/>
            <a:ext cx="2468166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100" dirty="0">
                <a:latin typeface="+mj-lt"/>
                <a:ea typeface="+mj-ea"/>
                <a:cs typeface="+mj-cs"/>
              </a:rPr>
              <a:t>Breast Cancer Prediction Model: Benign or Malignant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72" b="14977"/>
          <a:stretch/>
        </p:blipFill>
        <p:spPr bwMode="auto">
          <a:xfrm>
            <a:off x="20" y="10"/>
            <a:ext cx="9143980" cy="3710603"/>
          </a:xfrm>
          <a:custGeom>
            <a:avLst/>
            <a:gdLst>
              <a:gd name="connsiteX0" fmla="*/ 0 w 12192000"/>
              <a:gd name="connsiteY0" fmla="*/ 0 h 3692092"/>
              <a:gd name="connsiteX1" fmla="*/ 12192000 w 12192000"/>
              <a:gd name="connsiteY1" fmla="*/ 0 h 3692092"/>
              <a:gd name="connsiteX2" fmla="*/ 12192000 w 12192000"/>
              <a:gd name="connsiteY2" fmla="*/ 3504824 h 3692092"/>
              <a:gd name="connsiteX3" fmla="*/ 12024691 w 12192000"/>
              <a:gd name="connsiteY3" fmla="*/ 3517794 h 3692092"/>
              <a:gd name="connsiteX4" fmla="*/ 160485 w 12192000"/>
              <a:gd name="connsiteY4" fmla="*/ 3663863 h 3692092"/>
              <a:gd name="connsiteX5" fmla="*/ 0 w 12192000"/>
              <a:gd name="connsiteY5" fmla="*/ 3692092 h 369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67986" y="3752850"/>
            <a:ext cx="5614060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endParaRPr lang="en-US" sz="1600">
              <a:latin typeface="+mn-lt"/>
              <a:ea typeface="+mn-ea"/>
              <a:cs typeface="+mn-cs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600" dirty="0">
              <a:latin typeface="+mn-lt"/>
              <a:ea typeface="+mn-ea"/>
              <a:cs typeface="Calibri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ea typeface="+mn-ea"/>
                <a:cs typeface="+mn-cs"/>
              </a:rPr>
              <a:t>Martin Garcia</a:t>
            </a:r>
            <a:endParaRPr lang="en-US" sz="1600" dirty="0">
              <a:latin typeface="+mn-lt"/>
              <a:ea typeface="+mn-ea"/>
              <a:cs typeface="Calibri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  <a:ea typeface="+mn-ea"/>
                <a:cs typeface="+mn-cs"/>
              </a:rPr>
              <a:t>Andrew L. Wilkins</a:t>
            </a:r>
            <a:endParaRPr lang="en-US" sz="1600" dirty="0">
              <a:latin typeface="+mn-lt"/>
              <a:ea typeface="+mn-ea"/>
              <a:cs typeface="Calibri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600" dirty="0">
              <a:latin typeface="+mn-lt"/>
              <a:ea typeface="+mn-ea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484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8327683-8978-6B4B-9130-4A6A841F0549}" type="slidenum">
              <a:rPr lang="en-US" sz="100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</a:t>
            </a:fld>
            <a:endParaRPr lang="en-US" sz="100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7732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E436CA0-3889-4640-80EA-295C9F4D80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72" b="14977"/>
          <a:stretch/>
        </p:blipFill>
        <p:spPr bwMode="auto">
          <a:xfrm>
            <a:off x="20" y="10"/>
            <a:ext cx="9143980" cy="3086313"/>
          </a:xfrm>
          <a:custGeom>
            <a:avLst/>
            <a:gdLst>
              <a:gd name="connsiteX0" fmla="*/ 0 w 12192000"/>
              <a:gd name="connsiteY0" fmla="*/ 0 h 3692092"/>
              <a:gd name="connsiteX1" fmla="*/ 12192000 w 12192000"/>
              <a:gd name="connsiteY1" fmla="*/ 0 h 3692092"/>
              <a:gd name="connsiteX2" fmla="*/ 12192000 w 12192000"/>
              <a:gd name="connsiteY2" fmla="*/ 3504824 h 3692092"/>
              <a:gd name="connsiteX3" fmla="*/ 12024691 w 12192000"/>
              <a:gd name="connsiteY3" fmla="*/ 3517794 h 3692092"/>
              <a:gd name="connsiteX4" fmla="*/ 160485 w 12192000"/>
              <a:gd name="connsiteY4" fmla="*/ 3663863 h 3692092"/>
              <a:gd name="connsiteX5" fmla="*/ 0 w 12192000"/>
              <a:gd name="connsiteY5" fmla="*/ 3692092 h 369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2067253" y="3082528"/>
            <a:ext cx="1077686" cy="5306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PCA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97742" y="4734566"/>
            <a:ext cx="1183822" cy="66947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Covariance Matrix</a:t>
            </a:r>
          </a:p>
        </p:txBody>
      </p:sp>
      <p:sp>
        <p:nvSpPr>
          <p:cNvPr id="9" name="Multiply 8"/>
          <p:cNvSpPr/>
          <p:nvPr/>
        </p:nvSpPr>
        <p:spPr>
          <a:xfrm>
            <a:off x="86990" y="4202869"/>
            <a:ext cx="1926262" cy="1714506"/>
          </a:xfrm>
          <a:prstGeom prst="mathMultiply">
            <a:avLst/>
          </a:prstGeom>
          <a:solidFill>
            <a:srgbClr val="FF0000">
              <a:alpha val="23922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3175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224582" y="4734566"/>
            <a:ext cx="1216480" cy="66947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1400" dirty="0"/>
              <a:t>Correlation Matrix</a:t>
            </a:r>
          </a:p>
        </p:txBody>
      </p:sp>
      <p:cxnSp>
        <p:nvCxnSpPr>
          <p:cNvPr id="30" name="Elbow Connector 29"/>
          <p:cNvCxnSpPr>
            <a:stCxn id="6" idx="2"/>
            <a:endCxn id="8" idx="1"/>
          </p:cNvCxnSpPr>
          <p:nvPr/>
        </p:nvCxnSpPr>
        <p:spPr>
          <a:xfrm rot="16200000" flipH="1">
            <a:off x="2187291" y="4032011"/>
            <a:ext cx="1456096" cy="61848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1" name="Elbow Connector 2050"/>
          <p:cNvCxnSpPr>
            <a:stCxn id="6" idx="2"/>
            <a:endCxn id="7" idx="3"/>
          </p:cNvCxnSpPr>
          <p:nvPr/>
        </p:nvCxnSpPr>
        <p:spPr>
          <a:xfrm rot="5400000">
            <a:off x="1415782" y="3878988"/>
            <a:ext cx="1456096" cy="9245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4" name="TextBox 2053"/>
          <p:cNvSpPr txBox="1"/>
          <p:nvPr/>
        </p:nvSpPr>
        <p:spPr>
          <a:xfrm>
            <a:off x="4935312" y="4141472"/>
            <a:ext cx="2379888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</a:rPr>
              <a:t>Scaling required due to large variances</a:t>
            </a:r>
            <a:endParaRPr lang="en-US" sz="2000" dirty="0">
              <a:solidFill>
                <a:srgbClr val="FF0000"/>
              </a:solidFill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0000"/>
                </a:solidFill>
                <a:cs typeface="Calibri"/>
              </a:rPr>
              <a:t>Want to reduce number of variables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74A9A31-ED27-4663-A5C2-613FEC92BD5B}"/>
              </a:ext>
            </a:extLst>
          </p:cNvPr>
          <p:cNvSpPr txBox="1"/>
          <p:nvPr/>
        </p:nvSpPr>
        <p:spPr>
          <a:xfrm>
            <a:off x="1685580" y="1171459"/>
            <a:ext cx="6204330" cy="584775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Principle Component Analysis</a:t>
            </a:r>
            <a:endParaRPr lang="en-US" sz="3200" dirty="0" err="1">
              <a:solidFill>
                <a:schemeClr val="bg1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2371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000"/>
    </mc:Choice>
    <mc:Fallback xmlns="">
      <p:transition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Picture 220">
            <a:extLst>
              <a:ext uri="{FF2B5EF4-FFF2-40B4-BE49-F238E27FC236}">
                <a16:creationId xmlns:a16="http://schemas.microsoft.com/office/drawing/2014/main" xmlns="" id="{3C2E5792-646C-4A14-9572-117F5F12D8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72" b="14977"/>
          <a:stretch/>
        </p:blipFill>
        <p:spPr bwMode="auto">
          <a:xfrm>
            <a:off x="20" y="10"/>
            <a:ext cx="9143980" cy="3086313"/>
          </a:xfrm>
          <a:custGeom>
            <a:avLst/>
            <a:gdLst>
              <a:gd name="connsiteX0" fmla="*/ 0 w 12192000"/>
              <a:gd name="connsiteY0" fmla="*/ 0 h 3692092"/>
              <a:gd name="connsiteX1" fmla="*/ 12192000 w 12192000"/>
              <a:gd name="connsiteY1" fmla="*/ 0 h 3692092"/>
              <a:gd name="connsiteX2" fmla="*/ 12192000 w 12192000"/>
              <a:gd name="connsiteY2" fmla="*/ 3504824 h 3692092"/>
              <a:gd name="connsiteX3" fmla="*/ 12024691 w 12192000"/>
              <a:gd name="connsiteY3" fmla="*/ 3517794 h 3692092"/>
              <a:gd name="connsiteX4" fmla="*/ 160485 w 12192000"/>
              <a:gd name="connsiteY4" fmla="*/ 3663863 h 3692092"/>
              <a:gd name="connsiteX5" fmla="*/ 0 w 12192000"/>
              <a:gd name="connsiteY5" fmla="*/ 3692092 h 369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397" y="254957"/>
            <a:ext cx="7886700" cy="1325563"/>
          </a:xfrm>
        </p:spPr>
        <p:txBody>
          <a:bodyPr/>
          <a:lstStyle/>
          <a:p>
            <a:endParaRPr lang="en-US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096" y="5323481"/>
            <a:ext cx="7914242" cy="9820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latin typeface="Arial"/>
                <a:cs typeface="Arial"/>
              </a:rPr>
              <a:t>Reduced number of variables to help us predict cell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58783" y="1754687"/>
            <a:ext cx="5124868" cy="3387874"/>
          </a:xfrm>
          <a:prstGeom prst="rect">
            <a:avLst/>
          </a:prstGeom>
        </p:spPr>
      </p:pic>
      <p:graphicFrame>
        <p:nvGraphicFramePr>
          <p:cNvPr id="12" name="Diagram 12">
            <a:extLst>
              <a:ext uri="{FF2B5EF4-FFF2-40B4-BE49-F238E27FC236}">
                <a16:creationId xmlns:a16="http://schemas.microsoft.com/office/drawing/2014/main" xmlns="" id="{E0058C4C-67A7-4480-A8E0-6CE17D041A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86789540"/>
              </p:ext>
            </p:extLst>
          </p:nvPr>
        </p:nvGraphicFramePr>
        <p:xfrm>
          <a:off x="5040218" y="2196946"/>
          <a:ext cx="3580482" cy="29690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35" name="TextBox 234">
            <a:extLst>
              <a:ext uri="{FF2B5EF4-FFF2-40B4-BE49-F238E27FC236}">
                <a16:creationId xmlns:a16="http://schemas.microsoft.com/office/drawing/2014/main" xmlns="" id="{5D75EC41-5184-41B0-9CEB-7105F57AA9C5}"/>
              </a:ext>
            </a:extLst>
          </p:cNvPr>
          <p:cNvSpPr txBox="1"/>
          <p:nvPr/>
        </p:nvSpPr>
        <p:spPr>
          <a:xfrm>
            <a:off x="1428520" y="749146"/>
            <a:ext cx="6204330" cy="584775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>
                <a:solidFill>
                  <a:schemeClr val="bg1"/>
                </a:solidFill>
              </a:rPr>
              <a:t>PCA</a:t>
            </a:r>
            <a:endParaRPr lang="en-US" sz="3200" err="1">
              <a:solidFill>
                <a:schemeClr val="bg1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53163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00"/>
    </mc:Choice>
    <mc:Fallback xmlns="">
      <p:transition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dirty="0"/>
              <a:t>PCA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Principal components change our interpretation of our variables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38327683-8978-6B4B-9130-4A6A841F0549}" type="slidenum">
              <a:rPr lang="en-US" smtClean="0"/>
              <a:t>12</a:t>
            </a:fld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145" y="4423390"/>
            <a:ext cx="7299764" cy="175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AA9F68D-D938-41FD-95D3-1C5886D9E7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72" b="14977"/>
          <a:stretch/>
        </p:blipFill>
        <p:spPr bwMode="auto">
          <a:xfrm>
            <a:off x="20" y="10"/>
            <a:ext cx="9143980" cy="3086313"/>
          </a:xfrm>
          <a:custGeom>
            <a:avLst/>
            <a:gdLst>
              <a:gd name="connsiteX0" fmla="*/ 0 w 12192000"/>
              <a:gd name="connsiteY0" fmla="*/ 0 h 3692092"/>
              <a:gd name="connsiteX1" fmla="*/ 12192000 w 12192000"/>
              <a:gd name="connsiteY1" fmla="*/ 0 h 3692092"/>
              <a:gd name="connsiteX2" fmla="*/ 12192000 w 12192000"/>
              <a:gd name="connsiteY2" fmla="*/ 3504824 h 3692092"/>
              <a:gd name="connsiteX3" fmla="*/ 12024691 w 12192000"/>
              <a:gd name="connsiteY3" fmla="*/ 3517794 h 3692092"/>
              <a:gd name="connsiteX4" fmla="*/ 160485 w 12192000"/>
              <a:gd name="connsiteY4" fmla="*/ 3663863 h 3692092"/>
              <a:gd name="connsiteX5" fmla="*/ 0 w 12192000"/>
              <a:gd name="connsiteY5" fmla="*/ 3692092 h 369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A4DAA05-68D4-454E-9C77-36A4E0138B14}"/>
              </a:ext>
            </a:extLst>
          </p:cNvPr>
          <p:cNvSpPr txBox="1"/>
          <p:nvPr/>
        </p:nvSpPr>
        <p:spPr>
          <a:xfrm>
            <a:off x="3200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PCA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FDE1470-EB30-4D65-A3F3-07E4C91764EB}"/>
              </a:ext>
            </a:extLst>
          </p:cNvPr>
          <p:cNvSpPr txBox="1"/>
          <p:nvPr/>
        </p:nvSpPr>
        <p:spPr>
          <a:xfrm>
            <a:off x="1428520" y="749146"/>
            <a:ext cx="6204330" cy="584775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PCA</a:t>
            </a:r>
            <a:endParaRPr lang="en-US" sz="3200" dirty="0" err="1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0044E3D-27BB-4C5F-A4D9-607F06EFEC03}"/>
              </a:ext>
            </a:extLst>
          </p:cNvPr>
          <p:cNvSpPr txBox="1"/>
          <p:nvPr/>
        </p:nvSpPr>
        <p:spPr>
          <a:xfrm>
            <a:off x="1058519" y="3303292"/>
            <a:ext cx="745862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/>
              <a:t>Using correlation matrix we were able to evenly compare all variables, no one variable was more important</a:t>
            </a:r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582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00"/>
    </mc:Choice>
    <mc:Fallback xmlns="">
      <p:transition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133" y="1792174"/>
            <a:ext cx="3551762" cy="4351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746C68E-9EFB-4A68-8107-83EFBD328A17}"/>
              </a:ext>
            </a:extLst>
          </p:cNvPr>
          <p:cNvSpPr txBox="1"/>
          <p:nvPr/>
        </p:nvSpPr>
        <p:spPr>
          <a:xfrm>
            <a:off x="407119" y="1787106"/>
            <a:ext cx="3593381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•Top explanatory variables per principle component</a:t>
            </a:r>
            <a:endParaRPr lang="en-US" sz="2400">
              <a:cs typeface="Calibri"/>
            </a:endParaRPr>
          </a:p>
          <a:p>
            <a:r>
              <a:rPr lang="en-US" sz="2400"/>
              <a:t>•</a:t>
            </a:r>
            <a:r>
              <a:rPr lang="en-US" sz="2400">
                <a:solidFill>
                  <a:schemeClr val="accent5"/>
                </a:solidFill>
              </a:rPr>
              <a:t>Blue </a:t>
            </a:r>
            <a:r>
              <a:rPr lang="en-US" sz="2400"/>
              <a:t>represents positive loadings</a:t>
            </a:r>
            <a:endParaRPr lang="en-US" sz="2400">
              <a:cs typeface="Calibri"/>
            </a:endParaRPr>
          </a:p>
          <a:p>
            <a:r>
              <a:rPr lang="en-US" sz="2400"/>
              <a:t>•</a:t>
            </a:r>
            <a:r>
              <a:rPr lang="en-US" sz="2400">
                <a:solidFill>
                  <a:srgbClr val="C00000"/>
                </a:solidFill>
              </a:rPr>
              <a:t>Red </a:t>
            </a:r>
            <a:r>
              <a:rPr lang="en-US" sz="2400"/>
              <a:t>represents negative loadings</a:t>
            </a:r>
            <a:endParaRPr lang="en-US" sz="2400">
              <a:cs typeface="Calibri"/>
            </a:endParaRPr>
          </a:p>
          <a:p>
            <a:r>
              <a:rPr lang="en-US" sz="2400"/>
              <a:t>•Example: </a:t>
            </a:r>
            <a:r>
              <a:rPr lang="en-US" sz="2400">
                <a:solidFill>
                  <a:schemeClr val="accent6"/>
                </a:solidFill>
              </a:rPr>
              <a:t>Prin1</a:t>
            </a:r>
            <a:endParaRPr lang="en-US" sz="2400">
              <a:solidFill>
                <a:schemeClr val="accent6"/>
              </a:solidFill>
              <a:cs typeface="Calibri"/>
            </a:endParaRPr>
          </a:p>
          <a:p>
            <a:r>
              <a:rPr lang="en-US" sz="2400"/>
              <a:t>       </a:t>
            </a:r>
            <a:r>
              <a:rPr lang="en-US" sz="2400">
                <a:solidFill>
                  <a:srgbClr val="FF0000"/>
                </a:solidFill>
              </a:rPr>
              <a:t>Emphasizes concavity</a:t>
            </a:r>
            <a:endParaRPr lang="en-US" sz="2400">
              <a:solidFill>
                <a:srgbClr val="FF0000"/>
              </a:solidFill>
              <a:cs typeface="Calibri"/>
            </a:endParaRPr>
          </a:p>
          <a:p>
            <a:pPr algn="l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443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5000"/>
    </mc:Choice>
    <mc:Fallback xmlns="">
      <p:transition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15479BC-5A9A-49FD-A81B-A69011C7F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Translating PCA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43934F3-902D-4BA8-BDD2-8BAADDC60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Results require translation of loadings</a:t>
            </a:r>
          </a:p>
          <a:p>
            <a:r>
              <a:rPr lang="en-US" dirty="0">
                <a:latin typeface="Arial"/>
                <a:cs typeface="Arial"/>
              </a:rPr>
              <a:t>Probability = Prin1 Prin2 Prin3 Prin4</a:t>
            </a:r>
          </a:p>
          <a:p>
            <a:r>
              <a:rPr lang="en-US" dirty="0">
                <a:latin typeface="Arial"/>
                <a:cs typeface="Arial"/>
              </a:rPr>
              <a:t>Answer not as intuitive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46CFB9C-9846-4FD1-8BC8-46E55AAB4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5" descr="A close up of a monkey&#10;&#10;Description generated with very high confidence">
            <a:extLst>
              <a:ext uri="{FF2B5EF4-FFF2-40B4-BE49-F238E27FC236}">
                <a16:creationId xmlns:a16="http://schemas.microsoft.com/office/drawing/2014/main" xmlns="" id="{97D16E4B-EA5C-4FE6-AC73-7C0046F35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485" y="3508971"/>
            <a:ext cx="1871032" cy="200670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xmlns="" id="{28E947C6-2909-40A7-A18F-3957E7C9D602}"/>
              </a:ext>
            </a:extLst>
          </p:cNvPr>
          <p:cNvSpPr/>
          <p:nvPr/>
        </p:nvSpPr>
        <p:spPr>
          <a:xfrm>
            <a:off x="8356294" y="3697077"/>
            <a:ext cx="229519" cy="24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4C0EB76E-2312-4FC2-9F64-6C995A0AFD65}"/>
              </a:ext>
            </a:extLst>
          </p:cNvPr>
          <p:cNvSpPr/>
          <p:nvPr/>
        </p:nvSpPr>
        <p:spPr>
          <a:xfrm>
            <a:off x="8044149" y="3697076"/>
            <a:ext cx="247881" cy="24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xmlns="" id="{A49E23E8-ECB3-4C39-B92C-2D77935C0698}"/>
              </a:ext>
            </a:extLst>
          </p:cNvPr>
          <p:cNvSpPr/>
          <p:nvPr/>
        </p:nvSpPr>
        <p:spPr>
          <a:xfrm>
            <a:off x="7658558" y="3697075"/>
            <a:ext cx="284603" cy="238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8">
            <a:extLst>
              <a:ext uri="{FF2B5EF4-FFF2-40B4-BE49-F238E27FC236}">
                <a16:creationId xmlns:a16="http://schemas.microsoft.com/office/drawing/2014/main" xmlns="" id="{CCEEB5B7-B099-46C5-9176-6AC7C3F72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207" y="4516160"/>
            <a:ext cx="3001992" cy="1750180"/>
          </a:xfrm>
          <a:prstGeom prst="rect">
            <a:avLst/>
          </a:prstGeom>
        </p:spPr>
      </p:pic>
      <p:pic>
        <p:nvPicPr>
          <p:cNvPr id="20" name="Picture 20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xmlns="" id="{B7A7201A-15D6-4F37-81B8-2A9D8F13B8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3" y="3629140"/>
            <a:ext cx="3232030" cy="189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7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00"/>
    </mc:Choice>
    <mc:Fallback xmlns="">
      <p:transition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Retrospective study</a:t>
            </a:r>
          </a:p>
          <a:p>
            <a:pPr lvl="1"/>
            <a:r>
              <a:rPr lang="en-US" dirty="0"/>
              <a:t>Odds or </a:t>
            </a:r>
            <a:r>
              <a:rPr lang="en-US" strike="sngStrike" dirty="0"/>
              <a:t>Probability</a:t>
            </a:r>
          </a:p>
          <a:p>
            <a:r>
              <a:rPr lang="en-US" dirty="0">
                <a:latin typeface="Arial"/>
                <a:cs typeface="Arial"/>
              </a:rPr>
              <a:t>Binary response variable</a:t>
            </a:r>
            <a:endParaRPr lang="en-US" dirty="0">
              <a:solidFill>
                <a:srgbClr val="000000"/>
              </a:solidFill>
            </a:endParaRPr>
          </a:p>
          <a:p>
            <a:pPr lvl="1" indent="0"/>
            <a:r>
              <a:rPr lang="en-US" dirty="0">
                <a:latin typeface="Arial"/>
                <a:cs typeface="Arial"/>
              </a:rPr>
              <a:t>Logistic regression or </a:t>
            </a:r>
            <a:r>
              <a:rPr lang="en-US" strike="sngStrike" dirty="0">
                <a:latin typeface="Arial"/>
                <a:cs typeface="Arial"/>
              </a:rPr>
              <a:t>least discriminant analysis</a:t>
            </a:r>
            <a:endParaRPr lang="en-US" strike="sngStrike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70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00"/>
    </mc:Choice>
    <mc:Fallback xmlns="">
      <p:transition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Translating 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61" y="1843986"/>
            <a:ext cx="6032194" cy="419526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400" dirty="0">
                <a:latin typeface="Arial"/>
                <a:cs typeface="Arial"/>
              </a:rPr>
              <a:t>Odds ratios help us compare odds of malignancy or benign holding all other variables constant</a:t>
            </a:r>
          </a:p>
          <a:p>
            <a:r>
              <a:rPr lang="en-US" sz="2400" dirty="0">
                <a:latin typeface="Arial"/>
                <a:cs typeface="Arial"/>
              </a:rPr>
              <a:t>Due to PCA translation is changed</a:t>
            </a:r>
            <a:endParaRPr lang="en-US" sz="2400" dirty="0"/>
          </a:p>
          <a:p>
            <a:r>
              <a:rPr lang="en-US" sz="2400" dirty="0">
                <a:latin typeface="Arial"/>
                <a:cs typeface="Arial"/>
              </a:rPr>
              <a:t>Odds ratio holding all principle </a:t>
            </a:r>
            <a:r>
              <a:rPr lang="en-US" sz="2400" dirty="0" err="1">
                <a:latin typeface="Arial"/>
                <a:cs typeface="Arial"/>
              </a:rPr>
              <a:t>complonents</a:t>
            </a:r>
            <a:r>
              <a:rPr lang="en-US" sz="2400" dirty="0">
                <a:latin typeface="Arial"/>
                <a:cs typeface="Arial"/>
              </a:rPr>
              <a:t> constant</a:t>
            </a:r>
            <a:endParaRPr lang="en-US" sz="2400" dirty="0"/>
          </a:p>
          <a:p>
            <a:r>
              <a:rPr lang="en-US" sz="2400" b="1" dirty="0">
                <a:latin typeface="Arial"/>
                <a:cs typeface="Arial"/>
              </a:rPr>
              <a:t>Translation example:</a:t>
            </a:r>
            <a:r>
              <a:rPr lang="en-US" sz="2400" dirty="0">
                <a:latin typeface="Arial"/>
                <a:cs typeface="Arial"/>
              </a:rPr>
              <a:t> Significant increases in odds are noticed in the 2</a:t>
            </a:r>
            <a:r>
              <a:rPr lang="en-US" sz="2400" baseline="30000" dirty="0">
                <a:latin typeface="Arial"/>
                <a:cs typeface="Arial"/>
              </a:rPr>
              <a:t>nd</a:t>
            </a:r>
            <a:r>
              <a:rPr lang="en-US" sz="2400" dirty="0">
                <a:latin typeface="Arial"/>
                <a:cs typeface="Arial"/>
              </a:rPr>
              <a:t> principle component, indicating a one unit change in Prin2 increases the odds of benign cancer by 4.631 holding all other variates constant.  </a:t>
            </a:r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5" descr="A cat sitting on a table&#10;&#10;Description generated with very high confidence">
            <a:extLst>
              <a:ext uri="{FF2B5EF4-FFF2-40B4-BE49-F238E27FC236}">
                <a16:creationId xmlns:a16="http://schemas.microsoft.com/office/drawing/2014/main" xmlns="" id="{C4DDEFAC-852F-49F6-9FB2-ECC4B5D47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689" y="3770628"/>
            <a:ext cx="2743200" cy="2272937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6110689" y="1690689"/>
            <a:ext cx="242887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00"/>
    </mc:Choice>
    <mc:Fallback xmlns="">
      <p:transition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7">
            <a:extLst>
              <a:ext uri="{FF2B5EF4-FFF2-40B4-BE49-F238E27FC236}">
                <a16:creationId xmlns:a16="http://schemas.microsoft.com/office/drawing/2014/main" xmlns="" id="{73DE2CFE-42F2-48F0-8706-5264E012B1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691352" y="799217"/>
            <a:ext cx="2200313" cy="2506881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214" y="1204108"/>
            <a:ext cx="2002054" cy="1781175"/>
          </a:xfrm>
        </p:spPr>
        <p:txBody>
          <a:bodyPr>
            <a:normAutofit/>
          </a:bodyPr>
          <a:lstStyle/>
          <a:p>
            <a:r>
              <a:rPr lang="en-US" sz="2600">
                <a:solidFill>
                  <a:srgbClr val="FFFFFF"/>
                </a:solidFill>
                <a:latin typeface="Arial"/>
                <a:cs typeface="Arial"/>
              </a:rPr>
              <a:t>Conclusion</a:t>
            </a:r>
            <a:br>
              <a:rPr lang="en-US" sz="2600">
                <a:solidFill>
                  <a:srgbClr val="FFFFFF"/>
                </a:solidFill>
                <a:latin typeface="Arial"/>
                <a:cs typeface="Arial"/>
              </a:rPr>
            </a:br>
            <a:endParaRPr lang="en-US" sz="2600">
              <a:solidFill>
                <a:srgbClr val="FFFFFF"/>
              </a:solidFill>
            </a:endParaRPr>
          </a:p>
        </p:txBody>
      </p:sp>
      <p:graphicFrame>
        <p:nvGraphicFramePr>
          <p:cNvPr id="5" name="Diagram 10">
            <a:extLst>
              <a:ext uri="{FF2B5EF4-FFF2-40B4-BE49-F238E27FC236}">
                <a16:creationId xmlns:a16="http://schemas.microsoft.com/office/drawing/2014/main" xmlns="" id="{E6FAA2A9-CEF5-4AD9-A333-6B6793660A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6215204"/>
              </p:ext>
            </p:extLst>
          </p:nvPr>
        </p:nvGraphicFramePr>
        <p:xfrm>
          <a:off x="3053054" y="472075"/>
          <a:ext cx="3176990" cy="18725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43825" y="6356350"/>
            <a:ext cx="7715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217" y="2234628"/>
            <a:ext cx="5984073" cy="3888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137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00"/>
    </mc:Choice>
    <mc:Fallback xmlns="">
      <p:transition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EF80F6B-3ACB-4361-86CD-018500FDE7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5" r="8656" b="1"/>
          <a:stretch/>
        </p:blipFill>
        <p:spPr bwMode="auto">
          <a:xfrm>
            <a:off x="-8384" y="54005"/>
            <a:ext cx="9141694" cy="685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681CD866-52B5-4280-A92B-56BDFD1E9A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567236" y="0"/>
            <a:ext cx="4576763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96EEF187-8434-4B76-BE40-006EEBB263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4576763" cy="6858000"/>
          </a:xfrm>
          <a:prstGeom prst="rect">
            <a:avLst/>
          </a:prstGeom>
          <a:solidFill>
            <a:schemeClr val="bg1">
              <a:lumMod val="95000"/>
              <a:lumOff val="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1965" y="1748771"/>
            <a:ext cx="2624234" cy="33604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Cancer Cell</a:t>
            </a:r>
            <a:b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4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06" r="3" b="21025"/>
          <a:stretch/>
        </p:blipFill>
        <p:spPr bwMode="auto">
          <a:xfrm>
            <a:off x="5162550" y="803191"/>
            <a:ext cx="3387690" cy="238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162550" y="3906090"/>
            <a:ext cx="3387690" cy="23757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Defined by where they grow</a:t>
            </a:r>
            <a:endParaRPr lang="en-US" sz="2000">
              <a:cs typeface="Calibri"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0000"/>
                </a:solidFill>
              </a:rPr>
              <a:t>Carcinoma</a:t>
            </a:r>
            <a:endParaRPr lang="en-US" sz="2000">
              <a:solidFill>
                <a:srgbClr val="FF0000"/>
              </a:solidFill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Broken cell that does not stop regenerating</a:t>
            </a:r>
            <a:endParaRPr lang="en-US" sz="2000">
              <a:cs typeface="Calibri"/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We are not biologist, so we use differences in data based physical attributes of these cells</a:t>
            </a:r>
            <a:endParaRPr lang="en-US" sz="2000"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081962" y="6356350"/>
            <a:ext cx="4333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4482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Tm="15000"/>
    </mc:Choice>
    <mc:Fallback xmlns="">
      <p:transition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picture containing indoor, sky, flying, laptop&#10;&#10;Description generated with very high confidence">
            <a:extLst>
              <a:ext uri="{FF2B5EF4-FFF2-40B4-BE49-F238E27FC236}">
                <a16:creationId xmlns:a16="http://schemas.microsoft.com/office/drawing/2014/main" xmlns="" id="{ED5208E1-B702-4E33-AB98-169B9C36E8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43" r="28899" b="1"/>
          <a:stretch/>
        </p:blipFill>
        <p:spPr>
          <a:xfrm>
            <a:off x="4638788" y="10"/>
            <a:ext cx="4498224" cy="6857990"/>
          </a:xfrm>
          <a:custGeom>
            <a:avLst/>
            <a:gdLst>
              <a:gd name="connsiteX0" fmla="*/ 0 w 5997632"/>
              <a:gd name="connsiteY0" fmla="*/ 0 h 6858000"/>
              <a:gd name="connsiteX1" fmla="*/ 5997632 w 5997632"/>
              <a:gd name="connsiteY1" fmla="*/ 0 h 6858000"/>
              <a:gd name="connsiteX2" fmla="*/ 5997632 w 5997632"/>
              <a:gd name="connsiteY2" fmla="*/ 6858000 h 6858000"/>
              <a:gd name="connsiteX3" fmla="*/ 3178693 w 599763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7632" h="6858000">
                <a:moveTo>
                  <a:pt x="0" y="0"/>
                </a:moveTo>
                <a:lnTo>
                  <a:pt x="5997632" y="0"/>
                </a:lnTo>
                <a:lnTo>
                  <a:pt x="5997632" y="6858000"/>
                </a:lnTo>
                <a:lnTo>
                  <a:pt x="3178693" y="6858000"/>
                </a:lnTo>
                <a:close/>
              </a:path>
            </a:pathLst>
          </a:custGeom>
        </p:spPr>
      </p:pic>
      <p:pic>
        <p:nvPicPr>
          <p:cNvPr id="5" name="Picture 5" descr="A picture containing sky&#10;&#10;Description generated with high confidence">
            <a:extLst>
              <a:ext uri="{FF2B5EF4-FFF2-40B4-BE49-F238E27FC236}">
                <a16:creationId xmlns:a16="http://schemas.microsoft.com/office/drawing/2014/main" xmlns="" id="{C6AFB960-53AE-4BBE-A4FE-BE43908078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80" r="20585"/>
          <a:stretch/>
        </p:blipFill>
        <p:spPr>
          <a:xfrm>
            <a:off x="20" y="10"/>
            <a:ext cx="6856287" cy="6857990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xmlns="" id="{37FEB674-D811-4FFE-A878-29D0C0ED18D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1773847"/>
            <a:ext cx="4826087" cy="3310306"/>
          </a:xfrm>
          <a:custGeom>
            <a:avLst/>
            <a:gdLst>
              <a:gd name="connsiteX0" fmla="*/ 0 w 6434783"/>
              <a:gd name="connsiteY0" fmla="*/ 0 h 3310306"/>
              <a:gd name="connsiteX1" fmla="*/ 3829872 w 6434783"/>
              <a:gd name="connsiteY1" fmla="*/ 0 h 3310306"/>
              <a:gd name="connsiteX2" fmla="*/ 4896100 w 6434783"/>
              <a:gd name="connsiteY2" fmla="*/ 0 h 3310306"/>
              <a:gd name="connsiteX3" fmla="*/ 4901677 w 6434783"/>
              <a:gd name="connsiteY3" fmla="*/ 0 h 3310306"/>
              <a:gd name="connsiteX4" fmla="*/ 6434783 w 6434783"/>
              <a:gd name="connsiteY4" fmla="*/ 3310306 h 3310306"/>
              <a:gd name="connsiteX5" fmla="*/ 0 w 6434783"/>
              <a:gd name="connsiteY5" fmla="*/ 3310306 h 331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34783" h="3310306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6434783" y="3310306"/>
                </a:lnTo>
                <a:lnTo>
                  <a:pt x="0" y="33103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B245F4-CF7D-44E1-8A62-2AEFD8B85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48" y="2008570"/>
            <a:ext cx="2914649" cy="915035"/>
          </a:xfrm>
        </p:spPr>
        <p:txBody>
          <a:bodyPr>
            <a:normAutofit/>
          </a:bodyPr>
          <a:lstStyle/>
          <a:p>
            <a:r>
              <a:rPr lang="en-US" sz="3100">
                <a:latin typeface="Arial"/>
                <a:cs typeface="Arial"/>
              </a:rPr>
              <a:t>Cells</a:t>
            </a:r>
            <a:endParaRPr lang="en-US" sz="3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0DA9389-5CC7-448B-8869-C432E995E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548" y="2909228"/>
            <a:ext cx="3465408" cy="177599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 dirty="0">
                <a:latin typeface="Arial"/>
                <a:cs typeface="Arial"/>
              </a:rPr>
              <a:t>Original images captured by Dr. Wolberg at the University of Wisconsin Hospital in Madison</a:t>
            </a:r>
            <a:endParaRPr lang="en-US" sz="1800" dirty="0"/>
          </a:p>
          <a:p>
            <a:r>
              <a:rPr lang="en-US" sz="1800" dirty="0">
                <a:latin typeface="Arial"/>
                <a:cs typeface="Arial"/>
              </a:rPr>
              <a:t>Total 569 observations</a:t>
            </a:r>
            <a:endParaRPr lang="en-US" sz="1800" dirty="0"/>
          </a:p>
          <a:p>
            <a:pPr lvl="1"/>
            <a:r>
              <a:rPr lang="en-US" sz="1800" dirty="0">
                <a:latin typeface="Arial"/>
                <a:cs typeface="Arial"/>
              </a:rPr>
              <a:t>357 benign</a:t>
            </a:r>
            <a:endParaRPr lang="en-US" sz="1800" dirty="0"/>
          </a:p>
          <a:p>
            <a:pPr lvl="1"/>
            <a:r>
              <a:rPr lang="en-US" sz="1800" dirty="0">
                <a:latin typeface="Arial"/>
                <a:cs typeface="Arial"/>
              </a:rPr>
              <a:t>212 malignant</a:t>
            </a:r>
            <a:endParaRPr lang="en-US" sz="1800" dirty="0"/>
          </a:p>
          <a:p>
            <a:endParaRPr lang="en-US" sz="16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6F240C1-291C-4659-A054-BE72E8C96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7537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Tm="15000"/>
    </mc:Choice>
    <mc:Fallback xmlns="">
      <p:transition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867D4867-5BA7-4462-B2F6-A23F4A622A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643467"/>
            <a:ext cx="2522980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Data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601" y="2638044"/>
            <a:ext cx="2633148" cy="34156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dirty="0">
                <a:solidFill>
                  <a:schemeClr val="bg1"/>
                </a:solidFill>
                <a:latin typeface="Arial"/>
                <a:cs typeface="Arial"/>
              </a:rPr>
              <a:t>1 binary response variable</a:t>
            </a:r>
          </a:p>
          <a:p>
            <a:pPr lvl="1"/>
            <a:r>
              <a:rPr lang="en-US" sz="1700" dirty="0">
                <a:latin typeface="Arial"/>
                <a:cs typeface="Arial"/>
              </a:rPr>
              <a:t>Malignant</a:t>
            </a:r>
          </a:p>
          <a:p>
            <a:pPr lvl="1"/>
            <a:r>
              <a:rPr lang="en-US" sz="1700" dirty="0">
                <a:latin typeface="Arial"/>
                <a:cs typeface="Arial"/>
              </a:rPr>
              <a:t>Benign</a:t>
            </a:r>
          </a:p>
          <a:p>
            <a:r>
              <a:rPr lang="en-US" sz="1700" dirty="0">
                <a:solidFill>
                  <a:schemeClr val="bg1"/>
                </a:solidFill>
                <a:latin typeface="Arial"/>
                <a:cs typeface="Arial"/>
              </a:rPr>
              <a:t>30 </a:t>
            </a:r>
            <a:r>
              <a:rPr lang="en-US" sz="1700">
                <a:solidFill>
                  <a:schemeClr val="bg1"/>
                </a:solidFill>
                <a:latin typeface="Arial"/>
                <a:cs typeface="Arial"/>
              </a:rPr>
              <a:t>continuous</a:t>
            </a:r>
            <a:r>
              <a:rPr lang="en-US" sz="170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sz="1700">
                <a:solidFill>
                  <a:schemeClr val="bg1"/>
                </a:solidFill>
                <a:latin typeface="Arial"/>
                <a:cs typeface="Arial"/>
              </a:rPr>
              <a:t>variables</a:t>
            </a:r>
            <a:endParaRPr lang="en-US" sz="1700">
              <a:solidFill>
                <a:schemeClr val="bg1"/>
              </a:solidFill>
              <a:cs typeface="Arial"/>
            </a:endParaRPr>
          </a:p>
          <a:p>
            <a:r>
              <a:rPr lang="en-US" sz="1700">
                <a:solidFill>
                  <a:schemeClr val="bg1"/>
                </a:solidFill>
                <a:latin typeface="Arial"/>
                <a:cs typeface="Arial"/>
              </a:rPr>
              <a:t>Physical</a:t>
            </a:r>
            <a:r>
              <a:rPr lang="en-US" sz="1700" dirty="0">
                <a:solidFill>
                  <a:schemeClr val="bg1"/>
                </a:solidFill>
                <a:latin typeface="Arial"/>
                <a:cs typeface="Arial"/>
              </a:rPr>
              <a:t> attributes related to cell</a:t>
            </a:r>
            <a:endParaRPr lang="en-US" sz="1700">
              <a:solidFill>
                <a:schemeClr val="bg1"/>
              </a:solidFill>
              <a:cs typeface="Arial"/>
            </a:endParaRPr>
          </a:p>
          <a:p>
            <a:pPr marL="457200" lvl="1" indent="0">
              <a:buNone/>
            </a:pPr>
            <a:endParaRPr lang="en-US" sz="1700">
              <a:solidFill>
                <a:schemeClr val="bg1"/>
              </a:solidFill>
            </a:endParaRPr>
          </a:p>
          <a:p>
            <a:endParaRPr lang="en-US" sz="170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3322" y="980850"/>
            <a:ext cx="4688077" cy="473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17134" y="6356350"/>
            <a:ext cx="79821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417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00"/>
    </mc:Choice>
    <mc:Fallback xmlns="">
      <p:transition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C736CDB-B703-45D2-98CD-AD7703346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Exploratory Data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9482493-1A15-4309-BE79-482C271C8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764AA97-25BB-43B2-881F-8F243517B8C2}"/>
              </a:ext>
            </a:extLst>
          </p:cNvPr>
          <p:cNvSpPr txBox="1"/>
          <p:nvPr/>
        </p:nvSpPr>
        <p:spPr>
          <a:xfrm>
            <a:off x="1841652" y="1501965"/>
            <a:ext cx="4689512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•Assumptions dictated by our test</a:t>
            </a:r>
          </a:p>
          <a:p>
            <a:pPr algn="l"/>
            <a:endParaRPr lang="en-US" dirty="0">
              <a:cs typeface="Calibri"/>
            </a:endParaRPr>
          </a:p>
        </p:txBody>
      </p:sp>
      <p:pic>
        <p:nvPicPr>
          <p:cNvPr id="21" name="Picture 21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B4954560-146B-4B8B-BFDE-EDE6F82DC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58" y="2289285"/>
            <a:ext cx="4588524" cy="2906168"/>
          </a:xfrm>
          <a:prstGeom prst="rect">
            <a:avLst/>
          </a:prstGeom>
        </p:spPr>
      </p:pic>
      <p:pic>
        <p:nvPicPr>
          <p:cNvPr id="27" name="Picture 2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5D7DA1FF-C51A-48DA-A724-C2FD45FF4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868" y="2150279"/>
            <a:ext cx="2576422" cy="319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3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00"/>
    </mc:Choice>
    <mc:Fallback xmlns="">
      <p:transition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EDA - Normality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6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0428B06E-8AE4-4E5A-AE25-0349AB088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399694"/>
              </p:ext>
            </p:extLst>
          </p:nvPr>
        </p:nvGraphicFramePr>
        <p:xfrm>
          <a:off x="3474197" y="1444382"/>
          <a:ext cx="2260600" cy="558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6500">
                  <a:extLst>
                    <a:ext uri="{9D8B030D-6E8A-4147-A177-3AD203B41FA5}">
                      <a16:colId xmlns:a16="http://schemas.microsoft.com/office/drawing/2014/main" xmlns="" val="1994528813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xmlns="" val="4173437727"/>
                    </a:ext>
                  </a:extLst>
                </a:gridCol>
              </a:tblGrid>
              <a:tr h="186055">
                <a:tc gridSpan="2">
                  <a:txBody>
                    <a:bodyPr/>
                    <a:lstStyle/>
                    <a:p>
                      <a:pPr marL="0" algn="ct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Normality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85726588"/>
                  </a:ext>
                </a:extLst>
              </a:tr>
              <a:tr h="186055">
                <a:tc>
                  <a:txBody>
                    <a:bodyPr/>
                    <a:lstStyle/>
                    <a:p>
                      <a:pPr marL="0" algn="ct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PCA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Logit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704080125"/>
                  </a:ext>
                </a:extLst>
              </a:tr>
              <a:tr h="186055">
                <a:tc>
                  <a:txBody>
                    <a:bodyPr/>
                    <a:lstStyle/>
                    <a:p>
                      <a:pPr marL="0" algn="ct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N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N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986646477"/>
                  </a:ext>
                </a:extLst>
              </a:tr>
            </a:tbl>
          </a:graphicData>
        </a:graphic>
      </p:graphicFrame>
      <p:graphicFrame>
        <p:nvGraphicFramePr>
          <p:cNvPr id="24" name="Diagram 24">
            <a:extLst>
              <a:ext uri="{FF2B5EF4-FFF2-40B4-BE49-F238E27FC236}">
                <a16:creationId xmlns:a16="http://schemas.microsoft.com/office/drawing/2014/main" xmlns="" id="{88AD9EA0-8BD5-41F9-B58E-7AA91320C8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7584597"/>
              </p:ext>
            </p:extLst>
          </p:nvPr>
        </p:nvGraphicFramePr>
        <p:xfrm>
          <a:off x="3682751" y="2606704"/>
          <a:ext cx="2009668" cy="13488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34" name="Diagram 234">
            <a:extLst>
              <a:ext uri="{FF2B5EF4-FFF2-40B4-BE49-F238E27FC236}">
                <a16:creationId xmlns:a16="http://schemas.microsoft.com/office/drawing/2014/main" xmlns="" id="{DC06A7AF-C65D-475B-ADF1-86144BCBFA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05701892"/>
              </p:ext>
            </p:extLst>
          </p:nvPr>
        </p:nvGraphicFramePr>
        <p:xfrm>
          <a:off x="5521699" y="4566957"/>
          <a:ext cx="3109633" cy="2228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420" name="Picture 42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8255F74F-B0F1-4977-AADF-40992DE7DC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89812" y="1994453"/>
            <a:ext cx="2743200" cy="2566536"/>
          </a:xfrm>
          <a:prstGeom prst="rect">
            <a:avLst/>
          </a:prstGeom>
        </p:spPr>
      </p:pic>
      <p:pic>
        <p:nvPicPr>
          <p:cNvPr id="430" name="Picture 43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1D82C9D9-8777-40BA-A92F-E71DBC81D3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3"/>
          <a:stretch>
            <a:fillRect/>
          </a:stretch>
        </p:blipFill>
        <p:spPr>
          <a:xfrm>
            <a:off x="-5701" y="1993712"/>
            <a:ext cx="3347952" cy="2443537"/>
          </a:xfrm>
          <a:prstGeom prst="rect">
            <a:avLst/>
          </a:prstGeom>
        </p:spPr>
      </p:pic>
      <p:pic>
        <p:nvPicPr>
          <p:cNvPr id="441" name="Picture 441" descr="A close up of a map&#10;&#10;Description generated with very high confidence">
            <a:extLst>
              <a:ext uri="{FF2B5EF4-FFF2-40B4-BE49-F238E27FC236}">
                <a16:creationId xmlns:a16="http://schemas.microsoft.com/office/drawing/2014/main" xmlns="" id="{9A4C1B94-9C72-4895-934E-F67F2262C60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94429" y="4502613"/>
            <a:ext cx="3012141" cy="228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00"/>
    </mc:Choice>
    <mc:Fallback xmlns="">
      <p:transition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xmlns="" id="{B78C5691-FE75-4783-A3A7-2E6CD7EE3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72" b="14977"/>
          <a:stretch/>
        </p:blipFill>
        <p:spPr bwMode="auto">
          <a:xfrm>
            <a:off x="82647" y="-55074"/>
            <a:ext cx="9061354" cy="24803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xmlns="" id="{EFEF9599-9E5C-40EC-AADB-D8231894E6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9612245"/>
              </p:ext>
            </p:extLst>
          </p:nvPr>
        </p:nvGraphicFramePr>
        <p:xfrm>
          <a:off x="3277517" y="2717494"/>
          <a:ext cx="2411436" cy="7436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710">
                  <a:extLst>
                    <a:ext uri="{9D8B030D-6E8A-4147-A177-3AD203B41FA5}">
                      <a16:colId xmlns:a16="http://schemas.microsoft.com/office/drawing/2014/main" xmlns="" val="4217222351"/>
                    </a:ext>
                  </a:extLst>
                </a:gridCol>
                <a:gridCol w="1130726">
                  <a:extLst>
                    <a:ext uri="{9D8B030D-6E8A-4147-A177-3AD203B41FA5}">
                      <a16:colId xmlns:a16="http://schemas.microsoft.com/office/drawing/2014/main" xmlns="" val="3743339623"/>
                    </a:ext>
                  </a:extLst>
                </a:gridCol>
              </a:tblGrid>
              <a:tr h="247879">
                <a:tc gridSpan="2">
                  <a:txBody>
                    <a:bodyPr/>
                    <a:lstStyle/>
                    <a:p>
                      <a:pPr marL="0" algn="ct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Variance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36916402"/>
                  </a:ext>
                </a:extLst>
              </a:tr>
              <a:tr h="247879">
                <a:tc>
                  <a:txBody>
                    <a:bodyPr/>
                    <a:lstStyle/>
                    <a:p>
                      <a:pPr marL="0" algn="ct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PCA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Logit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4064874991"/>
                  </a:ext>
                </a:extLst>
              </a:tr>
              <a:tr h="247879">
                <a:tc>
                  <a:txBody>
                    <a:bodyPr/>
                    <a:lstStyle/>
                    <a:p>
                      <a:pPr marL="0" algn="ct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N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fontAlgn="b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1200">
                          <a:effectLst/>
                        </a:rPr>
                        <a:t>N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250757001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327683-8978-6B4B-9130-4A6A841F0549}" type="slidenum">
              <a:rPr lang="en-US" smtClean="0"/>
              <a:t>7</a:t>
            </a:fld>
            <a:endParaRPr lang="en-US" dirty="0"/>
          </a:p>
        </p:txBody>
      </p:sp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F3F19C59-3CB9-4500-A365-68608BA79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986" y="4579233"/>
            <a:ext cx="2571750" cy="8667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1E310DE-CBE5-4954-9271-09F869F3B3ED}"/>
              </a:ext>
            </a:extLst>
          </p:cNvPr>
          <p:cNvSpPr txBox="1"/>
          <p:nvPr/>
        </p:nvSpPr>
        <p:spPr>
          <a:xfrm>
            <a:off x="1039106" y="3660508"/>
            <a:ext cx="299107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Summary Statistics</a:t>
            </a:r>
          </a:p>
          <a:p>
            <a:r>
              <a:rPr lang="en-US" dirty="0">
                <a:solidFill>
                  <a:srgbClr val="FF0000"/>
                </a:solidFill>
              </a:rPr>
              <a:t>•Large variances</a:t>
            </a:r>
            <a:endParaRPr lang="en-US" dirty="0">
              <a:solidFill>
                <a:srgbClr val="FF0000"/>
              </a:solidFill>
              <a:cs typeface="Calibri"/>
            </a:endParaRPr>
          </a:p>
          <a:p>
            <a:pPr algn="l"/>
            <a:endParaRPr lang="en-US" dirty="0"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F0F88CF6-AF27-43FF-B810-9A8985B7A084}"/>
              </a:ext>
            </a:extLst>
          </p:cNvPr>
          <p:cNvSpPr txBox="1"/>
          <p:nvPr/>
        </p:nvSpPr>
        <p:spPr>
          <a:xfrm>
            <a:off x="5383078" y="3595133"/>
            <a:ext cx="27432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Binary Response</a:t>
            </a:r>
          </a:p>
          <a:p>
            <a:r>
              <a:rPr lang="en-US" dirty="0">
                <a:solidFill>
                  <a:srgbClr val="FF0000"/>
                </a:solidFill>
              </a:rPr>
              <a:t>•Response has nonconstant variance</a:t>
            </a:r>
            <a:endParaRPr lang="en-US">
              <a:solidFill>
                <a:srgbClr val="FF0000"/>
              </a:solidFill>
              <a:cs typeface="Calibri"/>
            </a:endParaRPr>
          </a:p>
          <a:p>
            <a:r>
              <a:rPr lang="en-US" dirty="0">
                <a:solidFill>
                  <a:srgbClr val="FF0000"/>
                </a:solidFill>
              </a:rPr>
              <a:t>•Addressed with logit function  </a:t>
            </a:r>
            <a:endParaRPr lang="en-US" dirty="0">
              <a:solidFill>
                <a:srgbClr val="FF0000"/>
              </a:solidFill>
              <a:cs typeface="Calibri"/>
            </a:endParaRPr>
          </a:p>
          <a:p>
            <a:pPr algn="l"/>
            <a:endParaRPr lang="en-US" dirty="0">
              <a:cs typeface="Calibri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D367100B-9812-4DE0-AEC2-DB12E8A29D15}"/>
              </a:ext>
            </a:extLst>
          </p:cNvPr>
          <p:cNvSpPr/>
          <p:nvPr/>
        </p:nvSpPr>
        <p:spPr>
          <a:xfrm>
            <a:off x="1672728" y="639897"/>
            <a:ext cx="5756311" cy="141383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843" y="732354"/>
            <a:ext cx="78867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/>
                <a:cs typeface="Arial"/>
              </a:rPr>
              <a:t>EDA - Variance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84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00"/>
    </mc:Choice>
    <mc:Fallback xmlns="">
      <p:transition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5EADC7-B0B5-4217-8FF7-0335C7E34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23578"/>
            <a:ext cx="3446303" cy="1645501"/>
          </a:xfrm>
        </p:spPr>
        <p:txBody>
          <a:bodyPr>
            <a:normAutofit/>
          </a:bodyPr>
          <a:lstStyle/>
          <a:p>
            <a:r>
              <a:rPr lang="en-US" sz="3700">
                <a:latin typeface="Arial"/>
                <a:cs typeface="Arial"/>
              </a:rPr>
              <a:t>EDA- Independence and Linearity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EA3A2E2F-BF05-4836-97D3-FE495FE15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548467"/>
            <a:ext cx="3446303" cy="36284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Arial"/>
                <a:cs typeface="Arial"/>
              </a:rPr>
              <a:t>•       Independence assumed</a:t>
            </a:r>
          </a:p>
          <a:p>
            <a:pPr marL="457200" lvl="1" indent="0">
              <a:buNone/>
            </a:pPr>
            <a:r>
              <a:rPr lang="en-US" sz="1600" dirty="0">
                <a:latin typeface="Arial"/>
                <a:cs typeface="Arial"/>
              </a:rPr>
              <a:t>•Assumed patients not related, other than same doctor used to collect samples</a:t>
            </a:r>
            <a:endParaRPr lang="en-US" sz="1600" dirty="0">
              <a:cs typeface="Arial"/>
            </a:endParaRPr>
          </a:p>
          <a:p>
            <a:pPr marL="457200" indent="-457200"/>
            <a:r>
              <a:rPr lang="en-US" sz="1600" dirty="0">
                <a:latin typeface="Arial"/>
                <a:cs typeface="Arial"/>
              </a:rPr>
              <a:t>Matrix of explanatory variables linear</a:t>
            </a:r>
            <a:endParaRPr lang="en-US" sz="1600" dirty="0"/>
          </a:p>
          <a:p>
            <a:pPr marL="457200" indent="-457200"/>
            <a:r>
              <a:rPr lang="en-US" sz="1600" dirty="0">
                <a:latin typeface="Arial"/>
                <a:cs typeface="Arial"/>
              </a:rPr>
              <a:t>Linearity not met once we reduce into principle components, as a result we take natural log for odds ratio</a:t>
            </a:r>
            <a:endParaRPr lang="en-US" sz="1600" dirty="0"/>
          </a:p>
          <a:p>
            <a:endParaRPr lang="en-US" sz="16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003713C1-2FB2-413B-BF91-3AE41726FB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568243" y="3474720"/>
            <a:ext cx="2255467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1CAB92A9-A23E-4C58-BF68-EDCB6F12A53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888462" y="3474720"/>
            <a:ext cx="2255466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90795B4D-5022-4A7F-A01D-8D880B7CDB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499688" y="0"/>
            <a:ext cx="4644311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64C43AD-870B-4947-B219-011344E6E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29562" y="6355080"/>
            <a:ext cx="97961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 sz="1000">
                <a:solidFill>
                  <a:prstClr val="black">
                    <a:alpha val="80000"/>
                  </a:prst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sz="1000">
              <a:solidFill>
                <a:prstClr val="black">
                  <a:alpha val="80000"/>
                </a:prst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AFD19018-DE7C-4796-ADF2-AD2EB0FC0D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571999" y="0"/>
            <a:ext cx="225171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Graphic 11" descr="Man">
            <a:extLst>
              <a:ext uri="{FF2B5EF4-FFF2-40B4-BE49-F238E27FC236}">
                <a16:creationId xmlns:a16="http://schemas.microsoft.com/office/drawing/2014/main" xmlns="" id="{DF015180-BD45-4092-BBFD-AB393553E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815681" y="805022"/>
            <a:ext cx="1773237" cy="1773237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B1A0A2C2-4F85-44AF-8708-8DCA4B550C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892218" y="0"/>
            <a:ext cx="2251710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Graphic 15" descr="Man">
            <a:extLst>
              <a:ext uri="{FF2B5EF4-FFF2-40B4-BE49-F238E27FC236}">
                <a16:creationId xmlns:a16="http://schemas.microsoft.com/office/drawing/2014/main" xmlns="" id="{2DCD1B68-4BD8-4919-A7A2-4CA92D2A0C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127081" y="805022"/>
            <a:ext cx="1773238" cy="1773238"/>
          </a:xfrm>
          <a:prstGeom prst="rect">
            <a:avLst/>
          </a:prstGeom>
        </p:spPr>
      </p:pic>
      <p:pic>
        <p:nvPicPr>
          <p:cNvPr id="17" name="Graphic 15" descr="Man">
            <a:extLst>
              <a:ext uri="{FF2B5EF4-FFF2-40B4-BE49-F238E27FC236}">
                <a16:creationId xmlns:a16="http://schemas.microsoft.com/office/drawing/2014/main" xmlns="" id="{00B35D31-FA0A-419A-9EFC-F85674BE15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4815681" y="4189782"/>
            <a:ext cx="1773237" cy="1773237"/>
          </a:xfrm>
          <a:prstGeom prst="rect">
            <a:avLst/>
          </a:prstGeom>
        </p:spPr>
      </p:pic>
      <p:pic>
        <p:nvPicPr>
          <p:cNvPr id="18" name="Graphic 15" descr="Man">
            <a:extLst>
              <a:ext uri="{FF2B5EF4-FFF2-40B4-BE49-F238E27FC236}">
                <a16:creationId xmlns:a16="http://schemas.microsoft.com/office/drawing/2014/main" xmlns="" id="{789CD24D-D075-48B1-A713-FDA60D5F15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7135899" y="4189782"/>
            <a:ext cx="1773238" cy="177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40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 advTm="15000"/>
    </mc:Choice>
    <mc:Fallback xmlns="">
      <p:transition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11">
            <a:extLst>
              <a:ext uri="{FF2B5EF4-FFF2-40B4-BE49-F238E27FC236}">
                <a16:creationId xmlns:a16="http://schemas.microsoft.com/office/drawing/2014/main" xmlns="" id="{A0BF428C-DA8B-4D99-9930-18F7F91D873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657600" y="1690688"/>
            <a:ext cx="5487708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 37">
            <a:extLst>
              <a:ext uri="{FF2B5EF4-FFF2-40B4-BE49-F238E27FC236}">
                <a16:creationId xmlns:a16="http://schemas.microsoft.com/office/drawing/2014/main" xmlns="" id="{A03E2379-8871-408A-95CE-7AAE8FA53AE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flipV="1">
            <a:off x="-1309" y="1691164"/>
            <a:ext cx="5678446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2527ED-E905-4564-9DA3-D8C50485A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>
                <a:latin typeface="+mj-lt"/>
                <a:ea typeface="+mj-ea"/>
                <a:cs typeface="+mj-cs"/>
              </a:rPr>
              <a:t>Study Type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06BEAB8-23E0-4983-B991-570296F0535B}"/>
              </a:ext>
            </a:extLst>
          </p:cNvPr>
          <p:cNvSpPr txBox="1"/>
          <p:nvPr/>
        </p:nvSpPr>
        <p:spPr>
          <a:xfrm>
            <a:off x="628650" y="2015406"/>
            <a:ext cx="3823334" cy="406598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 Retrospective Study</a:t>
            </a:r>
            <a:endParaRPr lang="en-US" sz="2000">
              <a:solidFill>
                <a:srgbClr val="FFFFFF"/>
              </a:solidFill>
              <a:cs typeface="Calibri"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0000"/>
                </a:solidFill>
              </a:rPr>
              <a:t>We must look backwards and look at explanatory variables</a:t>
            </a:r>
            <a:endParaRPr lang="en-US" sz="2000">
              <a:solidFill>
                <a:srgbClr val="FF0000"/>
              </a:solidFill>
              <a:cs typeface="Calibri"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0000"/>
                </a:solidFill>
              </a:rPr>
              <a:t>These were cases of patients exhibiting invasive breast cancer with no evidence of spread or metastases</a:t>
            </a:r>
            <a:endParaRPr lang="en-US" sz="2000">
              <a:solidFill>
                <a:srgbClr val="FF0000"/>
              </a:solidFill>
              <a:cs typeface="Calibri"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0000"/>
                </a:solidFill>
              </a:rPr>
              <a:t>Use odds ratio instead of probability</a:t>
            </a:r>
            <a:endParaRPr lang="en-US" sz="2000">
              <a:solidFill>
                <a:srgbClr val="FF0000"/>
              </a:solidFill>
              <a:cs typeface="Calibri"/>
            </a:endParaRPr>
          </a:p>
        </p:txBody>
      </p:sp>
      <p:pic>
        <p:nvPicPr>
          <p:cNvPr id="16" name="Picture 16" descr="A picture containing water, large&#10;&#10;Description generated with high confidence">
            <a:extLst>
              <a:ext uri="{FF2B5EF4-FFF2-40B4-BE49-F238E27FC236}">
                <a16:creationId xmlns:a16="http://schemas.microsoft.com/office/drawing/2014/main" xmlns="" id="{A926C5D5-D68A-4024-9D7A-AC14A6EAF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172" y="1908537"/>
            <a:ext cx="3124735" cy="1952959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14" name="Picture 14" descr="A picture containing object&#10;&#10;Description generated with high confidence">
            <a:extLst>
              <a:ext uri="{FF2B5EF4-FFF2-40B4-BE49-F238E27FC236}">
                <a16:creationId xmlns:a16="http://schemas.microsoft.com/office/drawing/2014/main" xmlns="" id="{BB466E3D-063E-43F6-B70B-FD8C41303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0" y="4654670"/>
            <a:ext cx="3837308" cy="1007293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263E4A8-1672-497D-B7AC-9AE40CA36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80633" y="6356350"/>
            <a:ext cx="103471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8327683-8978-6B4B-9130-4A6A841F0549}" type="slidenum"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89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000"/>
    </mc:Choice>
    <mc:Fallback xmlns="">
      <p:transition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697</TotalTime>
  <Words>329</Words>
  <Application>Microsoft Office PowerPoint</Application>
  <PresentationFormat>On-screen Show (4:3)</PresentationFormat>
  <Paragraphs>111</Paragraphs>
  <Slides>17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Breast Cancer Prediction Model: Benign or Malignant</vt:lpstr>
      <vt:lpstr>Cancer Cell </vt:lpstr>
      <vt:lpstr>Cells</vt:lpstr>
      <vt:lpstr>Data Description</vt:lpstr>
      <vt:lpstr>Exploratory Data Analysis</vt:lpstr>
      <vt:lpstr>EDA - Normality</vt:lpstr>
      <vt:lpstr>EDA - Variance</vt:lpstr>
      <vt:lpstr>EDA- Independence and Linearity</vt:lpstr>
      <vt:lpstr>Study Type</vt:lpstr>
      <vt:lpstr>PowerPoint Presentation</vt:lpstr>
      <vt:lpstr>PowerPoint Presentation</vt:lpstr>
      <vt:lpstr>PCA</vt:lpstr>
      <vt:lpstr>PCA</vt:lpstr>
      <vt:lpstr>Translating PCA</vt:lpstr>
      <vt:lpstr>Logistic Regression</vt:lpstr>
      <vt:lpstr>Translating Logistic Regression</vt:lpstr>
      <vt:lpstr>Conclusion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Engels</dc:creator>
  <cp:lastModifiedBy>Martin</cp:lastModifiedBy>
  <cp:revision>1102</cp:revision>
  <dcterms:created xsi:type="dcterms:W3CDTF">2017-03-18T16:30:52Z</dcterms:created>
  <dcterms:modified xsi:type="dcterms:W3CDTF">2019-04-12T02:40:20Z</dcterms:modified>
</cp:coreProperties>
</file>